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236075"/>
  <p:embeddedFontLst>
    <p:embeddedFont>
      <p:font typeface="Calibri" panose="020F0502020204030204" pitchFamily="34" charset="0"/>
      <p:regular r:id="rId17"/>
      <p:bold r:id="rId18"/>
      <p:italic r:id="rId19"/>
      <p:boldItalic r:id="rId20"/>
    </p:embeddedFont>
    <p:embeddedFont>
      <p:font typeface="Arial Narrow" panose="020B0606020202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26"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1804"/>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1804"/>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191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87136"/>
            <a:ext cx="5486400" cy="4156234"/>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2971800" cy="461804"/>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772669"/>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18281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pa.org/topics/stress/index.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685800" y="4387136"/>
            <a:ext cx="5486400" cy="4156234"/>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8" name="Google Shape;148;p4:notes"/>
          <p:cNvSpPr>
            <a:spLocks noGrp="1" noRot="1" noChangeAspect="1"/>
          </p:cNvSpPr>
          <p:nvPr>
            <p:ph type="sldImg" idx="2"/>
          </p:nvPr>
        </p:nvSpPr>
        <p:spPr>
          <a:xfrm>
            <a:off x="11191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9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e70a337c7_1_0:notes"/>
          <p:cNvSpPr>
            <a:spLocks noGrp="1" noRot="1" noChangeAspect="1"/>
          </p:cNvSpPr>
          <p:nvPr>
            <p:ph type="sldImg" idx="2"/>
          </p:nvPr>
        </p:nvSpPr>
        <p:spPr>
          <a:xfrm>
            <a:off x="1350963"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3e70a337c7_1_0:notes"/>
          <p:cNvSpPr txBox="1">
            <a:spLocks noGrp="1"/>
          </p:cNvSpPr>
          <p:nvPr>
            <p:ph type="body" idx="1"/>
          </p:nvPr>
        </p:nvSpPr>
        <p:spPr>
          <a:xfrm>
            <a:off x="685800" y="4444861"/>
            <a:ext cx="5486400" cy="36369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The American Psychiatric Association defines resilience as: </a:t>
            </a:r>
            <a:r>
              <a:rPr lang="en-US" b="1">
                <a:highlight>
                  <a:srgbClr val="FFFFFF"/>
                </a:highlight>
                <a:latin typeface="Arial"/>
                <a:ea typeface="Arial"/>
                <a:cs typeface="Arial"/>
                <a:sym typeface="Arial"/>
              </a:rPr>
              <a:t>“Resilience is the process of adapting well in the face of adversity, trauma, tragedy, threats or significant sources of</a:t>
            </a:r>
            <a:r>
              <a:rPr lang="en-US" b="1">
                <a:highlight>
                  <a:srgbClr val="FFFFFF"/>
                </a:highlight>
                <a:uFill>
                  <a:noFill/>
                </a:uFill>
                <a:latin typeface="Arial"/>
                <a:ea typeface="Arial"/>
                <a:cs typeface="Arial"/>
                <a:sym typeface="Arial"/>
                <a:hlinkClick r:id="rId3"/>
              </a:rPr>
              <a:t> stress</a:t>
            </a:r>
            <a:r>
              <a:rPr lang="en-US" b="1">
                <a:latin typeface="Arial"/>
                <a:ea typeface="Arial"/>
                <a:cs typeface="Arial"/>
                <a:sym typeface="Arial"/>
              </a:rPr>
              <a:t>”</a:t>
            </a:r>
            <a:r>
              <a:rPr lang="en-US" sz="1100" b="1">
                <a:latin typeface="Arial"/>
                <a:ea typeface="Arial"/>
                <a:cs typeface="Arial"/>
                <a:sym typeface="Arial"/>
              </a:rPr>
              <a:t> As we think about this definition some things stand out. There is a shift away from surviving a stressor to thriving with adversity. This is a strengths-based approach to thinking about resilience. It provides each of us with a map to increased resilience and well-being.</a:t>
            </a:r>
            <a:endParaRPr sz="1100" b="1">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Most important to note, is this list of character traits is not complete. Resilient people show a lot of different qualities. There are definitely some that are more common; the belief in hope is important. Knowing that you will make it through your adversity is really critical.</a:t>
            </a:r>
            <a:endParaRPr b="1">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Healthy, supportive relationships are key, in a bit my colleagues are going to dig deeper into the research of relationships and give you some resources and tools.</a:t>
            </a:r>
            <a:endParaRPr b="1">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Let’s talk about Planning, when life gets really hard, it’s so important to go back to basic life skills. Supporting each other in making lists, utilizing reminders, and creating space for mistakes is fundamental when a major life stressor is present. Reminding ourselves that our brains have a limited capacity to process and focus when under duress is so important. We need to have some support mechanisms in place for those times of stress.</a:t>
            </a:r>
            <a:endParaRPr b="1">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Communication and Problem Solving becomes even more important when someone is needing to grow more resilient. WE will dicuss that further in a few minutes.</a:t>
            </a:r>
            <a:endParaRPr b="1">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Feelings and managing impulses are a part of growing socially and emotionally competent. These skills are also ones that you can learn and teach. We give you some concrete examples and ideas in the resources section.</a:t>
            </a:r>
            <a:endParaRPr b="1">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Let’s move on to some skills we can begin to teach to increase resilience.</a:t>
            </a:r>
            <a:endParaRPr b="1">
              <a:latin typeface="Arial"/>
              <a:ea typeface="Arial"/>
              <a:cs typeface="Arial"/>
              <a:sym typeface="Arial"/>
            </a:endParaRPr>
          </a:p>
          <a:p>
            <a:pPr marL="0" marR="0" lvl="0" indent="0" algn="l" rtl="0">
              <a:spcBef>
                <a:spcPts val="0"/>
              </a:spcBef>
              <a:spcAft>
                <a:spcPts val="0"/>
              </a:spcAft>
              <a:buNone/>
            </a:pP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1" name="Google Shape;241;g3e70a337c7_1_0:notes"/>
          <p:cNvSpPr txBox="1">
            <a:spLocks noGrp="1"/>
          </p:cNvSpPr>
          <p:nvPr>
            <p:ph type="sldNum" idx="12"/>
          </p:nvPr>
        </p:nvSpPr>
        <p:spPr>
          <a:xfrm>
            <a:off x="3884613" y="8772669"/>
            <a:ext cx="2971800" cy="463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6797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e70a337c7_1_108:notes"/>
          <p:cNvSpPr>
            <a:spLocks noGrp="1" noRot="1" noChangeAspect="1"/>
          </p:cNvSpPr>
          <p:nvPr>
            <p:ph type="sldImg" idx="2"/>
          </p:nvPr>
        </p:nvSpPr>
        <p:spPr>
          <a:xfrm>
            <a:off x="1350963"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3e70a337c7_1_108:notes"/>
          <p:cNvSpPr txBox="1">
            <a:spLocks noGrp="1"/>
          </p:cNvSpPr>
          <p:nvPr>
            <p:ph type="body" idx="1"/>
          </p:nvPr>
        </p:nvSpPr>
        <p:spPr>
          <a:xfrm>
            <a:off x="685800" y="4444861"/>
            <a:ext cx="5486400" cy="363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1100" b="1">
                <a:latin typeface="Arial"/>
                <a:ea typeface="Arial"/>
                <a:cs typeface="Arial"/>
                <a:sym typeface="Arial"/>
              </a:rPr>
              <a:t>Please take just a moment to ponder this quote…..GIVE them 30 seconds….I want you to jot down your thoughts on how this might be different than what you have been told about resilience….it’s incredibly hopeful to understand that resilience can be learned and grown. That no matter how difficult circumstances might become we can do something to weather the storm.</a:t>
            </a:r>
            <a:endParaRPr sz="1100" b="1">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endParaRPr b="1">
              <a:latin typeface="Arial"/>
              <a:ea typeface="Arial"/>
              <a:cs typeface="Arial"/>
              <a:sym typeface="Arial"/>
            </a:endParaRPr>
          </a:p>
          <a:p>
            <a:pPr marL="0" marR="0" lvl="0" indent="0" algn="l" rtl="0">
              <a:spcBef>
                <a:spcPts val="0"/>
              </a:spcBef>
              <a:spcAft>
                <a:spcPts val="0"/>
              </a:spcAft>
              <a:buNone/>
            </a:pPr>
            <a:endParaRPr/>
          </a:p>
          <a:p>
            <a:pPr marL="0" marR="0" lvl="0" indent="0" algn="l" rtl="0">
              <a:lnSpc>
                <a:spcPct val="115000"/>
              </a:lnSpc>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endParaRPr sz="1200" b="0" i="0" u="none" strike="noStrike" cap="none">
              <a:solidFill>
                <a:schemeClr val="dk1"/>
              </a:solidFill>
              <a:latin typeface="Calibri"/>
              <a:ea typeface="Calibri"/>
              <a:cs typeface="Calibri"/>
              <a:sym typeface="Calibri"/>
            </a:endParaRPr>
          </a:p>
          <a:p>
            <a:pPr marL="342842" marR="0" lvl="0" indent="-266642" algn="l" rtl="0">
              <a:lnSpc>
                <a:spcPct val="115000"/>
              </a:lnSpc>
              <a:spcBef>
                <a:spcPts val="1000"/>
              </a:spcBef>
              <a:spcAft>
                <a:spcPts val="0"/>
              </a:spcAft>
              <a:buClr>
                <a:schemeClr val="dk1"/>
              </a:buClr>
              <a:buSzPts val="1200"/>
              <a:buFont typeface="Noto Sans Symbols"/>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endParaRPr sz="1200" b="0" i="0" u="none" strike="noStrike" cap="none">
              <a:solidFill>
                <a:schemeClr val="dk1"/>
              </a:solidFill>
              <a:latin typeface="Calibri"/>
              <a:ea typeface="Calibri"/>
              <a:cs typeface="Calibri"/>
              <a:sym typeface="Calibri"/>
            </a:endParaRPr>
          </a:p>
          <a:p>
            <a:pPr marL="342842" marR="0" lvl="0" indent="-266642" algn="l" rtl="0">
              <a:lnSpc>
                <a:spcPct val="115000"/>
              </a:lnSpc>
              <a:spcBef>
                <a:spcPts val="1000"/>
              </a:spcBef>
              <a:spcAft>
                <a:spcPts val="0"/>
              </a:spcAft>
              <a:buClr>
                <a:schemeClr val="dk1"/>
              </a:buClr>
              <a:buSzPts val="1200"/>
              <a:buFont typeface="Noto Sans Symbols"/>
              <a:buNone/>
            </a:pPr>
            <a:endParaRPr sz="1200" b="0" i="0" u="none" strike="noStrike" cap="none">
              <a:solidFill>
                <a:schemeClr val="dk1"/>
              </a:solidFill>
              <a:latin typeface="Calibri"/>
              <a:ea typeface="Calibri"/>
              <a:cs typeface="Calibri"/>
              <a:sym typeface="Calibri"/>
            </a:endParaRPr>
          </a:p>
          <a:p>
            <a:pPr marL="342842" marR="0" lvl="0" indent="-266642" algn="l" rtl="0">
              <a:lnSpc>
                <a:spcPct val="115000"/>
              </a:lnSpc>
              <a:spcBef>
                <a:spcPts val="1000"/>
              </a:spcBef>
              <a:spcAft>
                <a:spcPts val="0"/>
              </a:spcAft>
              <a:buClr>
                <a:schemeClr val="dk1"/>
              </a:buClr>
              <a:buSzPts val="1200"/>
              <a:buFont typeface="Noto Sans Symbols"/>
              <a:buNone/>
            </a:pPr>
            <a:endParaRPr sz="1200" b="0" i="0" u="none" strike="noStrike" cap="none">
              <a:solidFill>
                <a:schemeClr val="dk1"/>
              </a:solidFill>
              <a:latin typeface="Calibri"/>
              <a:ea typeface="Calibri"/>
              <a:cs typeface="Calibri"/>
              <a:sym typeface="Calibri"/>
            </a:endParaRPr>
          </a:p>
          <a:p>
            <a:pPr marL="0" marR="0" lvl="0" indent="0" algn="l" rtl="0">
              <a:spcBef>
                <a:spcPts val="100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348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e70a337c7_1_216:notes"/>
          <p:cNvSpPr>
            <a:spLocks noGrp="1" noRot="1" noChangeAspect="1"/>
          </p:cNvSpPr>
          <p:nvPr>
            <p:ph type="sldImg" idx="2"/>
          </p:nvPr>
        </p:nvSpPr>
        <p:spPr>
          <a:xfrm>
            <a:off x="1350963"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Google Shape;254;g3e70a337c7_1_216:notes"/>
          <p:cNvSpPr txBox="1">
            <a:spLocks noGrp="1"/>
          </p:cNvSpPr>
          <p:nvPr>
            <p:ph type="body" idx="1"/>
          </p:nvPr>
        </p:nvSpPr>
        <p:spPr>
          <a:xfrm>
            <a:off x="685800" y="4444861"/>
            <a:ext cx="5486400" cy="3636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Here is another perspective that comes out of the ACE research with Dr Felitti. We need to pay attention to the fact that the experiences in childhood make a lifelong impact on people. Our ability to create safe and compassionate interactions will build trust within people. That trust is a starting point to a safe and healthy way of responding to challenges. If we give people the opportunity to talk about their history we begin to support change and positive experiences. We can support people as they assess their strengths and identify areas of potential growth.</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b="1">
                <a:latin typeface="Arial"/>
                <a:ea typeface="Arial"/>
                <a:cs typeface="Arial"/>
                <a:sym typeface="Arial"/>
              </a:rPr>
              <a:t>Let’s move on to some skills we can begin to teach to increase resilience.</a:t>
            </a:r>
            <a:endParaRPr sz="1100" b="1">
              <a:latin typeface="Arial"/>
              <a:ea typeface="Arial"/>
              <a:cs typeface="Arial"/>
              <a:sym typeface="Arial"/>
            </a:endParaRPr>
          </a:p>
          <a:p>
            <a:pPr marL="0" lvl="0" indent="0" rtl="0">
              <a:spcBef>
                <a:spcPts val="0"/>
              </a:spcBef>
              <a:spcAft>
                <a:spcPts val="0"/>
              </a:spcAft>
              <a:buNone/>
            </a:pPr>
            <a:endParaRPr/>
          </a:p>
        </p:txBody>
      </p:sp>
      <p:sp>
        <p:nvSpPr>
          <p:cNvPr id="255" name="Google Shape;255;g3e70a337c7_1_216:notes"/>
          <p:cNvSpPr txBox="1">
            <a:spLocks noGrp="1"/>
          </p:cNvSpPr>
          <p:nvPr>
            <p:ph type="sldNum" idx="12"/>
          </p:nvPr>
        </p:nvSpPr>
        <p:spPr>
          <a:xfrm>
            <a:off x="3884613" y="8772669"/>
            <a:ext cx="2971800" cy="463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2378763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e70a337c7_1_324:notes"/>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3e70a337c7_1_324:notes"/>
          <p:cNvSpPr txBox="1">
            <a:spLocks noGrp="1"/>
          </p:cNvSpPr>
          <p:nvPr>
            <p:ph type="body" idx="1"/>
          </p:nvPr>
        </p:nvSpPr>
        <p:spPr>
          <a:xfrm>
            <a:off x="685800" y="4444861"/>
            <a:ext cx="5486400" cy="363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This list is not comprehensive, it is a summary of the themes around resilience, relationships, self-care, stress management and life skills (Problem Solving and planning). Some stressors are going to happen to families that no amount of planning can prevent however, many of the additional burdens of that situation can be alleviated by healthy relationships and a plan in place. For example….teaching parents to rely upon reliable people for their concrete support network (child care, rides, advice) is so important. Many family systems begin to falter when they choose people who are not able to meet their needs. WE need to assist people in creating diverse and wide systems of support and we need to normalize asking for help. As we move on to the next section of our presentation, I want to leave you with the third bullet. parents are the first and best person to help their child become resilient. In order to care effectively for children, we need to look at and care of their caregivers with the same compassionate attention. I’ll turn this over to my colleague Liz who will be giving you some excellent examples of programming and research that will continue to support your efforts.</a:t>
            </a:r>
            <a:endParaRPr sz="1200" b="0" i="0" u="none" strike="noStrike" cap="none">
              <a:solidFill>
                <a:schemeClr val="dk1"/>
              </a:solidFill>
              <a:latin typeface="Calibri"/>
              <a:ea typeface="Calibri"/>
              <a:cs typeface="Calibri"/>
              <a:sym typeface="Calibri"/>
            </a:endParaRPr>
          </a:p>
        </p:txBody>
      </p:sp>
      <p:sp>
        <p:nvSpPr>
          <p:cNvPr id="262" name="Google Shape;262;g3e70a337c7_1_324:notes"/>
          <p:cNvSpPr txBox="1">
            <a:spLocks noGrp="1"/>
          </p:cNvSpPr>
          <p:nvPr>
            <p:ph type="sldNum" idx="12"/>
          </p:nvPr>
        </p:nvSpPr>
        <p:spPr>
          <a:xfrm>
            <a:off x="3884613" y="8772669"/>
            <a:ext cx="2971800" cy="463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6806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63e92b8f3_0_104:notes"/>
          <p:cNvSpPr txBox="1">
            <a:spLocks noGrp="1"/>
          </p:cNvSpPr>
          <p:nvPr>
            <p:ph type="sldNum" idx="12"/>
          </p:nvPr>
        </p:nvSpPr>
        <p:spPr>
          <a:xfrm>
            <a:off x="3884613" y="8772669"/>
            <a:ext cx="2971800" cy="461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
        <p:nvSpPr>
          <p:cNvPr id="155" name="Google Shape;155;g163e92b8f3_0_104:notes"/>
          <p:cNvSpPr>
            <a:spLocks noGrp="1" noRot="1" noChangeAspect="1"/>
          </p:cNvSpPr>
          <p:nvPr>
            <p:ph type="sldImg" idx="2"/>
          </p:nvPr>
        </p:nvSpPr>
        <p:spPr>
          <a:xfrm>
            <a:off x="11191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6" name="Google Shape;156;g163e92b8f3_0_104:notes"/>
          <p:cNvSpPr txBox="1">
            <a:spLocks noGrp="1"/>
          </p:cNvSpPr>
          <p:nvPr>
            <p:ph type="body" idx="1"/>
          </p:nvPr>
        </p:nvSpPr>
        <p:spPr>
          <a:xfrm>
            <a:off x="685800" y="4387136"/>
            <a:ext cx="5486400" cy="415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1"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200" b="1" i="0" u="none" strike="noStrike" cap="none">
              <a:solidFill>
                <a:schemeClr val="dk1"/>
              </a:solidFill>
              <a:latin typeface="Arial"/>
              <a:ea typeface="Arial"/>
              <a:cs typeface="Arial"/>
              <a:sym typeface="Arial"/>
            </a:endParaRPr>
          </a:p>
        </p:txBody>
      </p:sp>
      <p:sp>
        <p:nvSpPr>
          <p:cNvPr id="157" name="Google Shape;157;g163e92b8f3_0_104:notes"/>
          <p:cNvSpPr txBox="1"/>
          <p:nvPr/>
        </p:nvSpPr>
        <p:spPr>
          <a:xfrm>
            <a:off x="3884613" y="8772378"/>
            <a:ext cx="2971800" cy="4620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3961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63e92b8f3_0_6:notes"/>
          <p:cNvSpPr>
            <a:spLocks noGrp="1" noRot="1" noChangeAspect="1"/>
          </p:cNvSpPr>
          <p:nvPr>
            <p:ph type="sldImg" idx="2"/>
          </p:nvPr>
        </p:nvSpPr>
        <p:spPr>
          <a:xfrm>
            <a:off x="11191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63e92b8f3_0_6:notes"/>
          <p:cNvSpPr txBox="1">
            <a:spLocks noGrp="1"/>
          </p:cNvSpPr>
          <p:nvPr>
            <p:ph type="body" idx="1"/>
          </p:nvPr>
        </p:nvSpPr>
        <p:spPr>
          <a:xfrm>
            <a:off x="685800" y="4387136"/>
            <a:ext cx="5486400" cy="415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7" name="Google Shape;167;g163e92b8f3_0_6:notes"/>
          <p:cNvSpPr txBox="1">
            <a:spLocks noGrp="1"/>
          </p:cNvSpPr>
          <p:nvPr>
            <p:ph type="sldNum" idx="12"/>
          </p:nvPr>
        </p:nvSpPr>
        <p:spPr>
          <a:xfrm>
            <a:off x="3884613" y="8772669"/>
            <a:ext cx="2971800" cy="461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1587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63e92b8f3_0_62:notes"/>
          <p:cNvSpPr txBox="1">
            <a:spLocks noGrp="1"/>
          </p:cNvSpPr>
          <p:nvPr>
            <p:ph type="body" idx="1"/>
          </p:nvPr>
        </p:nvSpPr>
        <p:spPr>
          <a:xfrm>
            <a:off x="685800" y="4387136"/>
            <a:ext cx="5486400" cy="415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77" name="Google Shape;177;g163e92b8f3_0_62:notes"/>
          <p:cNvSpPr>
            <a:spLocks noGrp="1" noRot="1" noChangeAspect="1"/>
          </p:cNvSpPr>
          <p:nvPr>
            <p:ph type="sldImg" idx="2"/>
          </p:nvPr>
        </p:nvSpPr>
        <p:spPr>
          <a:xfrm>
            <a:off x="11191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1967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63e92b8f3_0_451:notes"/>
          <p:cNvSpPr txBox="1">
            <a:spLocks noGrp="1"/>
          </p:cNvSpPr>
          <p:nvPr>
            <p:ph type="body" idx="1"/>
          </p:nvPr>
        </p:nvSpPr>
        <p:spPr>
          <a:xfrm>
            <a:off x="685800" y="4387136"/>
            <a:ext cx="5486400" cy="415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86" name="Google Shape;186;g163e92b8f3_0_451:notes"/>
          <p:cNvSpPr>
            <a:spLocks noGrp="1" noRot="1" noChangeAspect="1"/>
          </p:cNvSpPr>
          <p:nvPr>
            <p:ph type="sldImg" idx="2"/>
          </p:nvPr>
        </p:nvSpPr>
        <p:spPr>
          <a:xfrm>
            <a:off x="11191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40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63e92b8f3_0_620:notes"/>
          <p:cNvSpPr txBox="1">
            <a:spLocks noGrp="1"/>
          </p:cNvSpPr>
          <p:nvPr>
            <p:ph type="body" idx="1"/>
          </p:nvPr>
        </p:nvSpPr>
        <p:spPr>
          <a:xfrm>
            <a:off x="685800" y="4387137"/>
            <a:ext cx="5486400" cy="4156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95" name="Google Shape;195;g163e92b8f3_0_620:notes"/>
          <p:cNvSpPr>
            <a:spLocks noGrp="1" noRot="1" noChangeAspect="1"/>
          </p:cNvSpPr>
          <p:nvPr>
            <p:ph type="sldImg" idx="2"/>
          </p:nvPr>
        </p:nvSpPr>
        <p:spPr>
          <a:xfrm>
            <a:off x="11191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92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63e92b8f3_0_355:notes"/>
          <p:cNvSpPr txBox="1">
            <a:spLocks noGrp="1"/>
          </p:cNvSpPr>
          <p:nvPr>
            <p:ph type="body" idx="1"/>
          </p:nvPr>
        </p:nvSpPr>
        <p:spPr>
          <a:xfrm>
            <a:off x="685800" y="4387136"/>
            <a:ext cx="5486400" cy="415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Google Shape;203;g163e92b8f3_0_355:notes"/>
          <p:cNvSpPr>
            <a:spLocks noGrp="1" noRot="1" noChangeAspect="1"/>
          </p:cNvSpPr>
          <p:nvPr>
            <p:ph type="sldImg" idx="2"/>
          </p:nvPr>
        </p:nvSpPr>
        <p:spPr>
          <a:xfrm>
            <a:off x="11191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029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63e92b8f3_0_397:notes"/>
          <p:cNvSpPr>
            <a:spLocks noGrp="1" noRot="1" noChangeAspect="1"/>
          </p:cNvSpPr>
          <p:nvPr>
            <p:ph type="sldImg" idx="2"/>
          </p:nvPr>
        </p:nvSpPr>
        <p:spPr>
          <a:xfrm>
            <a:off x="11191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1" name="Google Shape;211;g163e92b8f3_0_397:notes"/>
          <p:cNvSpPr txBox="1">
            <a:spLocks noGrp="1"/>
          </p:cNvSpPr>
          <p:nvPr>
            <p:ph type="body" idx="1"/>
          </p:nvPr>
        </p:nvSpPr>
        <p:spPr>
          <a:xfrm>
            <a:off x="381004" y="4233201"/>
            <a:ext cx="6018300" cy="4770600"/>
          </a:xfrm>
          <a:prstGeom prst="rect">
            <a:avLst/>
          </a:prstGeom>
          <a:noFill/>
          <a:ln>
            <a:noFill/>
          </a:ln>
        </p:spPr>
        <p:txBody>
          <a:bodyPr spcFirstLastPara="1" wrap="square" lIns="91425" tIns="45700" rIns="91425" bIns="45700" anchor="t" anchorCtr="0">
            <a:noAutofit/>
          </a:bodyPr>
          <a:lstStyle/>
          <a:p>
            <a:pPr marL="166687" marR="0" lvl="0" indent="-166687" algn="l" rtl="0">
              <a:lnSpc>
                <a:spcPct val="90000"/>
              </a:lnSpc>
              <a:spcBef>
                <a:spcPts val="0"/>
              </a:spcBef>
              <a:spcAft>
                <a:spcPts val="0"/>
              </a:spcAft>
              <a:buClr>
                <a:schemeClr val="dk1"/>
              </a:buClr>
              <a:buSzPts val="1000"/>
              <a:buFont typeface="Calibri"/>
              <a:buChar char="•"/>
            </a:pPr>
            <a:r>
              <a:rPr lang="en-US" sz="1000" b="0" i="0" u="none" strike="noStrike" cap="none">
                <a:solidFill>
                  <a:schemeClr val="dk1"/>
                </a:solidFill>
                <a:latin typeface="Calibri"/>
                <a:ea typeface="Calibri"/>
                <a:cs typeface="Calibri"/>
                <a:sym typeface="Calibri"/>
              </a:rPr>
              <a:t>This is how  Dr. Teicher’s research rolls up.  </a:t>
            </a:r>
            <a:endParaRPr/>
          </a:p>
          <a:p>
            <a:pPr marL="166687" marR="0" lvl="0" indent="-166687" algn="l" rtl="0">
              <a:lnSpc>
                <a:spcPct val="90000"/>
              </a:lnSpc>
              <a:spcBef>
                <a:spcPts val="588"/>
              </a:spcBef>
              <a:spcAft>
                <a:spcPts val="0"/>
              </a:spcAft>
              <a:buClr>
                <a:schemeClr val="dk1"/>
              </a:buClr>
              <a:buSzPts val="1000"/>
              <a:buFont typeface="Calibri"/>
              <a:buChar char="•"/>
            </a:pPr>
            <a:r>
              <a:rPr lang="en-US" sz="1000" b="0" i="0" u="none" strike="noStrike" cap="none">
                <a:solidFill>
                  <a:schemeClr val="dk1"/>
                </a:solidFill>
                <a:latin typeface="Calibri"/>
                <a:ea typeface="Calibri"/>
                <a:cs typeface="Calibri"/>
                <a:sym typeface="Calibri"/>
              </a:rPr>
              <a:t>All brains are made to adapt in response to the environment and stressors in the environment.  This is normal. In a perfect world, this process ensures a good fit between the individual and the environment.  It also means our experience becomes part of our biology. </a:t>
            </a:r>
            <a:endParaRPr/>
          </a:p>
          <a:p>
            <a:pPr marL="166687" marR="0" lvl="0" indent="-166687" algn="l" rtl="0">
              <a:lnSpc>
                <a:spcPct val="90000"/>
              </a:lnSpc>
              <a:spcBef>
                <a:spcPts val="588"/>
              </a:spcBef>
              <a:spcAft>
                <a:spcPts val="0"/>
              </a:spcAft>
              <a:buClr>
                <a:schemeClr val="dk1"/>
              </a:buClr>
              <a:buSzPts val="1000"/>
              <a:buFont typeface="Calibri"/>
              <a:buChar char="•"/>
            </a:pPr>
            <a:r>
              <a:rPr lang="en-US" sz="1000" b="0" i="0" u="none" strike="noStrike" cap="none">
                <a:solidFill>
                  <a:schemeClr val="dk1"/>
                </a:solidFill>
                <a:latin typeface="Calibri"/>
                <a:ea typeface="Calibri"/>
                <a:cs typeface="Calibri"/>
                <a:sym typeface="Calibri"/>
              </a:rPr>
              <a:t>Adaptations in the shape of the brain’s key regions, chemistry and the electrical grid result in predictable patterns of development in behavior, disposition and other characteristics.  </a:t>
            </a:r>
            <a:endParaRPr/>
          </a:p>
          <a:p>
            <a:pPr marL="166687" marR="0" lvl="0" indent="-166687" algn="l" rtl="0">
              <a:lnSpc>
                <a:spcPct val="90000"/>
              </a:lnSpc>
              <a:spcBef>
                <a:spcPts val="588"/>
              </a:spcBef>
              <a:spcAft>
                <a:spcPts val="0"/>
              </a:spcAft>
              <a:buClr>
                <a:schemeClr val="dk1"/>
              </a:buClr>
              <a:buSzPts val="1000"/>
              <a:buFont typeface="Calibri"/>
              <a:buChar char="•"/>
            </a:pPr>
            <a:r>
              <a:rPr lang="en-US" sz="1000" b="0" i="0" u="none" strike="noStrike" cap="none">
                <a:solidFill>
                  <a:schemeClr val="dk1"/>
                </a:solidFill>
                <a:latin typeface="Calibri"/>
                <a:ea typeface="Calibri"/>
                <a:cs typeface="Calibri"/>
                <a:sym typeface="Calibri"/>
              </a:rPr>
              <a:t>On the whole, we can expect a high stress child to arrive at school ready to compete—ready to push others out of the way to get what he wants or needs.  His temper will heat up quickly and cool off slowly.  He expects danger at every turn, so he may pay more attention to other people than he does to books.  And he’s unlikely to sit still.  After all sitting still IS a sitting duck.  </a:t>
            </a:r>
            <a:endParaRPr/>
          </a:p>
          <a:p>
            <a:pPr marL="166687" marR="0" lvl="0" indent="-166687" algn="l" rtl="0">
              <a:lnSpc>
                <a:spcPct val="90000"/>
              </a:lnSpc>
              <a:spcBef>
                <a:spcPts val="588"/>
              </a:spcBef>
              <a:spcAft>
                <a:spcPts val="0"/>
              </a:spcAft>
              <a:buClr>
                <a:schemeClr val="dk1"/>
              </a:buClr>
              <a:buSzPts val="1000"/>
              <a:buFont typeface="Calibri"/>
              <a:buChar char="•"/>
            </a:pPr>
            <a:r>
              <a:rPr lang="en-US" sz="1000" b="0" i="0" u="none" strike="noStrike" cap="none">
                <a:solidFill>
                  <a:schemeClr val="dk1"/>
                </a:solidFill>
                <a:latin typeface="Calibri"/>
                <a:ea typeface="Calibri"/>
                <a:cs typeface="Calibri"/>
                <a:sym typeface="Calibri"/>
              </a:rPr>
              <a:t>Our society tends to see these things as bad or broken.  But when you take the larger view, this adaptation has value.  Being ready, willing and able to respond to danger helps the species survive in difficult times.  People who are wired with these characteristics are incredibly good in a crisis.  They can respond quickly and decisively.  </a:t>
            </a:r>
            <a:endParaRPr/>
          </a:p>
          <a:p>
            <a:pPr marL="166687" marR="0" lvl="0" indent="-166687" algn="l" rtl="0">
              <a:lnSpc>
                <a:spcPct val="90000"/>
              </a:lnSpc>
              <a:spcBef>
                <a:spcPts val="588"/>
              </a:spcBef>
              <a:spcAft>
                <a:spcPts val="0"/>
              </a:spcAft>
              <a:buClr>
                <a:schemeClr val="dk1"/>
              </a:buClr>
              <a:buSzPts val="1000"/>
              <a:buFont typeface="Calibri"/>
              <a:buChar char="•"/>
            </a:pPr>
            <a:r>
              <a:rPr lang="en-US" sz="1000" b="0" i="0" u="none" strike="noStrike" cap="none">
                <a:solidFill>
                  <a:schemeClr val="dk1"/>
                </a:solidFill>
                <a:latin typeface="Calibri"/>
                <a:ea typeface="Calibri"/>
                <a:cs typeface="Calibri"/>
                <a:sym typeface="Calibri"/>
              </a:rPr>
              <a:t>We may tend to see the bottom track, where people are laid-back and relationship oriented as “good.”  And it certainly can be easier to manage children who want to be cooperative and get along and keep the peace.</a:t>
            </a:r>
            <a:endParaRPr/>
          </a:p>
          <a:p>
            <a:pPr marL="166687" marR="0" lvl="0" indent="-166687" algn="l" rtl="0">
              <a:lnSpc>
                <a:spcPct val="90000"/>
              </a:lnSpc>
              <a:spcBef>
                <a:spcPts val="588"/>
              </a:spcBef>
              <a:spcAft>
                <a:spcPts val="0"/>
              </a:spcAft>
              <a:buClr>
                <a:schemeClr val="dk1"/>
              </a:buClr>
              <a:buSzPts val="1000"/>
              <a:buFont typeface="Calibri"/>
              <a:buChar char="•"/>
            </a:pPr>
            <a:r>
              <a:rPr lang="en-US" sz="1000" b="0" i="0" u="none" strike="noStrike" cap="none">
                <a:solidFill>
                  <a:schemeClr val="dk1"/>
                </a:solidFill>
                <a:latin typeface="Calibri"/>
                <a:ea typeface="Calibri"/>
                <a:cs typeface="Calibri"/>
                <a:sym typeface="Calibri"/>
              </a:rPr>
              <a:t>But that’s not always useful.  Raise your hand if you have ever worried about a kid because he or she had no “street smarts” or was way too trusting of other people?  These “good” characteristics are helpful in times of peace and plenty.  But not so much in times of danger.</a:t>
            </a:r>
            <a:endParaRPr/>
          </a:p>
          <a:p>
            <a:pPr marL="166687" marR="0" lvl="0" indent="-166687" algn="l" rtl="0">
              <a:lnSpc>
                <a:spcPct val="90000"/>
              </a:lnSpc>
              <a:spcBef>
                <a:spcPts val="588"/>
              </a:spcBef>
              <a:spcAft>
                <a:spcPts val="0"/>
              </a:spcAft>
              <a:buClr>
                <a:schemeClr val="dk1"/>
              </a:buClr>
              <a:buSzPts val="1000"/>
              <a:buFont typeface="Calibri"/>
              <a:buChar char="•"/>
            </a:pPr>
            <a:r>
              <a:rPr lang="en-US" sz="1000" b="0" i="0" u="none" strike="noStrike" cap="none">
                <a:solidFill>
                  <a:schemeClr val="dk1"/>
                </a:solidFill>
                <a:latin typeface="Calibri"/>
                <a:ea typeface="Calibri"/>
                <a:cs typeface="Calibri"/>
                <a:sym typeface="Calibri"/>
              </a:rPr>
              <a:t>Both pathways are normal.  Both pathways are about the biology that is inside of us.  And both pathways have up sides and down sides.</a:t>
            </a:r>
            <a:endParaRPr/>
          </a:p>
          <a:p>
            <a:pPr marL="166687" marR="0" lvl="0" indent="-166687" algn="l" rtl="0">
              <a:lnSpc>
                <a:spcPct val="90000"/>
              </a:lnSpc>
              <a:spcBef>
                <a:spcPts val="588"/>
              </a:spcBef>
              <a:spcAft>
                <a:spcPts val="0"/>
              </a:spcAft>
              <a:buClr>
                <a:schemeClr val="dk1"/>
              </a:buClr>
              <a:buSzPts val="1000"/>
              <a:buFont typeface="Calibri"/>
              <a:buChar char="•"/>
            </a:pPr>
            <a:r>
              <a:rPr lang="en-US" sz="1000" b="0" i="0" u="none" strike="noStrike" cap="none">
                <a:solidFill>
                  <a:schemeClr val="dk1"/>
                </a:solidFill>
                <a:latin typeface="Calibri"/>
                <a:ea typeface="Calibri"/>
                <a:cs typeface="Calibri"/>
                <a:sym typeface="Calibri"/>
              </a:rPr>
              <a:t>Our culture is pretty good at helping people on the bottom pathway build needed skills.  For example, we teach stranger danger and self defense.  </a:t>
            </a:r>
            <a:endParaRPr/>
          </a:p>
          <a:p>
            <a:pPr marL="166687" marR="0" lvl="0" indent="-166687" algn="l" rtl="0">
              <a:lnSpc>
                <a:spcPct val="90000"/>
              </a:lnSpc>
              <a:spcBef>
                <a:spcPts val="588"/>
              </a:spcBef>
              <a:spcAft>
                <a:spcPts val="0"/>
              </a:spcAft>
              <a:buClr>
                <a:schemeClr val="dk1"/>
              </a:buClr>
              <a:buSzPts val="1000"/>
              <a:buFont typeface="Calibri"/>
              <a:buChar char="•"/>
            </a:pPr>
            <a:r>
              <a:rPr lang="en-US" sz="1000" b="0" i="0" u="none" strike="noStrike" cap="none">
                <a:solidFill>
                  <a:schemeClr val="dk1"/>
                </a:solidFill>
                <a:latin typeface="Calibri"/>
                <a:ea typeface="Calibri"/>
                <a:cs typeface="Calibri"/>
                <a:sym typeface="Calibri"/>
              </a:rPr>
              <a:t>But what do we do for the kids on the top path?  Do we make a real effort to teach a hot head how to use his constant search for competition and danger in ways that are socially and economically valued?  Or do we suspend him from school when he’s hard to manage?</a:t>
            </a:r>
            <a:endParaRPr/>
          </a:p>
          <a:p>
            <a:pPr marL="166687" marR="0" lvl="0" indent="-166687" algn="l" rtl="0">
              <a:lnSpc>
                <a:spcPct val="90000"/>
              </a:lnSpc>
              <a:spcBef>
                <a:spcPts val="588"/>
              </a:spcBef>
              <a:spcAft>
                <a:spcPts val="0"/>
              </a:spcAft>
              <a:buClr>
                <a:schemeClr val="dk1"/>
              </a:buClr>
              <a:buSzPts val="1000"/>
              <a:buFont typeface="Calibri"/>
              <a:buChar char="•"/>
            </a:pPr>
            <a:r>
              <a:rPr lang="en-US" sz="1000" b="0" i="0" u="none" strike="noStrike" cap="none">
                <a:solidFill>
                  <a:schemeClr val="dk1"/>
                </a:solidFill>
                <a:latin typeface="Calibri"/>
                <a:ea typeface="Calibri"/>
                <a:cs typeface="Calibri"/>
                <a:sym typeface="Calibri"/>
              </a:rPr>
              <a:t>Also a possible other path – flat affect – Seligman’s learned helplessness - touch on difference between males (conduct disorder) and females (mood disorders)</a:t>
            </a:r>
            <a:endParaRPr/>
          </a:p>
        </p:txBody>
      </p:sp>
      <p:sp>
        <p:nvSpPr>
          <p:cNvPr id="212" name="Google Shape;212;g163e92b8f3_0_397:notes"/>
          <p:cNvSpPr txBox="1">
            <a:spLocks noGrp="1"/>
          </p:cNvSpPr>
          <p:nvPr>
            <p:ph type="sldNum" idx="12"/>
          </p:nvPr>
        </p:nvSpPr>
        <p:spPr>
          <a:xfrm>
            <a:off x="3884613" y="8772669"/>
            <a:ext cx="2971800" cy="461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4297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63e92b8f3_0_309:notes"/>
          <p:cNvSpPr txBox="1">
            <a:spLocks noGrp="1"/>
          </p:cNvSpPr>
          <p:nvPr>
            <p:ph type="body" idx="1"/>
          </p:nvPr>
        </p:nvSpPr>
        <p:spPr>
          <a:xfrm>
            <a:off x="685800" y="4387136"/>
            <a:ext cx="5486400" cy="4156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31" name="Google Shape;231;g163e92b8f3_0_309:notes"/>
          <p:cNvSpPr>
            <a:spLocks noGrp="1" noRot="1" noChangeAspect="1"/>
          </p:cNvSpPr>
          <p:nvPr>
            <p:ph type="sldImg" idx="2"/>
          </p:nvPr>
        </p:nvSpPr>
        <p:spPr>
          <a:xfrm>
            <a:off x="11191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151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64"/>
        <p:cNvGrpSpPr/>
        <p:nvPr/>
      </p:nvGrpSpPr>
      <p:grpSpPr>
        <a:xfrm>
          <a:off x="0" y="0"/>
          <a:ext cx="0" cy="0"/>
          <a:chOff x="0" y="0"/>
          <a:chExt cx="0" cy="0"/>
        </a:xfrm>
      </p:grpSpPr>
      <p:sp>
        <p:nvSpPr>
          <p:cNvPr id="65" name="Google Shape;65;p12"/>
          <p:cNvSpPr txBox="1">
            <a:spLocks noGrp="1"/>
          </p:cNvSpPr>
          <p:nvPr>
            <p:ph type="sldNum" idx="12"/>
          </p:nvPr>
        </p:nvSpPr>
        <p:spPr>
          <a:xfrm>
            <a:off x="76200" y="6400828"/>
            <a:ext cx="990600" cy="3048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100" b="0" i="0" u="none" strike="noStrike" cap="none">
                <a:solidFill>
                  <a:srgbClr val="495C2A"/>
                </a:solidFill>
                <a:latin typeface="Calibri"/>
                <a:ea typeface="Calibri"/>
                <a:cs typeface="Calibri"/>
                <a:sym typeface="Calibri"/>
              </a:defRPr>
            </a:lvl1pPr>
            <a:lvl2pPr marL="0" marR="0" lvl="1" indent="0" algn="l" rtl="0">
              <a:spcBef>
                <a:spcPts val="0"/>
              </a:spcBef>
              <a:buNone/>
              <a:defRPr sz="1100" b="0" i="0" u="none" strike="noStrike" cap="none">
                <a:solidFill>
                  <a:srgbClr val="495C2A"/>
                </a:solidFill>
                <a:latin typeface="Calibri"/>
                <a:ea typeface="Calibri"/>
                <a:cs typeface="Calibri"/>
                <a:sym typeface="Calibri"/>
              </a:defRPr>
            </a:lvl2pPr>
            <a:lvl3pPr marL="0" marR="0" lvl="2" indent="0" algn="l" rtl="0">
              <a:spcBef>
                <a:spcPts val="0"/>
              </a:spcBef>
              <a:buNone/>
              <a:defRPr sz="1100" b="0" i="0" u="none" strike="noStrike" cap="none">
                <a:solidFill>
                  <a:srgbClr val="495C2A"/>
                </a:solidFill>
                <a:latin typeface="Calibri"/>
                <a:ea typeface="Calibri"/>
                <a:cs typeface="Calibri"/>
                <a:sym typeface="Calibri"/>
              </a:defRPr>
            </a:lvl3pPr>
            <a:lvl4pPr marL="0" marR="0" lvl="3" indent="0" algn="l" rtl="0">
              <a:spcBef>
                <a:spcPts val="0"/>
              </a:spcBef>
              <a:buNone/>
              <a:defRPr sz="1100" b="0" i="0" u="none" strike="noStrike" cap="none">
                <a:solidFill>
                  <a:srgbClr val="495C2A"/>
                </a:solidFill>
                <a:latin typeface="Calibri"/>
                <a:ea typeface="Calibri"/>
                <a:cs typeface="Calibri"/>
                <a:sym typeface="Calibri"/>
              </a:defRPr>
            </a:lvl4pPr>
            <a:lvl5pPr marL="0" marR="0" lvl="4" indent="0" algn="l" rtl="0">
              <a:spcBef>
                <a:spcPts val="0"/>
              </a:spcBef>
              <a:buNone/>
              <a:defRPr sz="1100" b="0" i="0" u="none" strike="noStrike" cap="none">
                <a:solidFill>
                  <a:srgbClr val="495C2A"/>
                </a:solidFill>
                <a:latin typeface="Calibri"/>
                <a:ea typeface="Calibri"/>
                <a:cs typeface="Calibri"/>
                <a:sym typeface="Calibri"/>
              </a:defRPr>
            </a:lvl5pPr>
            <a:lvl6pPr marL="0" marR="0" lvl="5" indent="0" algn="l" rtl="0">
              <a:spcBef>
                <a:spcPts val="0"/>
              </a:spcBef>
              <a:buNone/>
              <a:defRPr sz="1100" b="0" i="0" u="none" strike="noStrike" cap="none">
                <a:solidFill>
                  <a:srgbClr val="495C2A"/>
                </a:solidFill>
                <a:latin typeface="Calibri"/>
                <a:ea typeface="Calibri"/>
                <a:cs typeface="Calibri"/>
                <a:sym typeface="Calibri"/>
              </a:defRPr>
            </a:lvl6pPr>
            <a:lvl7pPr marL="0" marR="0" lvl="6" indent="0" algn="l" rtl="0">
              <a:spcBef>
                <a:spcPts val="0"/>
              </a:spcBef>
              <a:buNone/>
              <a:defRPr sz="1100" b="0" i="0" u="none" strike="noStrike" cap="none">
                <a:solidFill>
                  <a:srgbClr val="495C2A"/>
                </a:solidFill>
                <a:latin typeface="Calibri"/>
                <a:ea typeface="Calibri"/>
                <a:cs typeface="Calibri"/>
                <a:sym typeface="Calibri"/>
              </a:defRPr>
            </a:lvl7pPr>
            <a:lvl8pPr marL="0" marR="0" lvl="7" indent="0" algn="l" rtl="0">
              <a:spcBef>
                <a:spcPts val="0"/>
              </a:spcBef>
              <a:buNone/>
              <a:defRPr sz="1100" b="0" i="0" u="none" strike="noStrike" cap="none">
                <a:solidFill>
                  <a:srgbClr val="495C2A"/>
                </a:solidFill>
                <a:latin typeface="Calibri"/>
                <a:ea typeface="Calibri"/>
                <a:cs typeface="Calibri"/>
                <a:sym typeface="Calibri"/>
              </a:defRPr>
            </a:lvl8pPr>
            <a:lvl9pPr marL="0" marR="0" lvl="8" indent="0" algn="l" rtl="0">
              <a:spcBef>
                <a:spcPts val="0"/>
              </a:spcBef>
              <a:buNone/>
              <a:defRPr sz="1100" b="0" i="0" u="none" strike="noStrike" cap="none">
                <a:solidFill>
                  <a:srgbClr val="495C2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66" name="Google Shape;66;p12"/>
          <p:cNvSpPr txBox="1">
            <a:spLocks noGrp="1"/>
          </p:cNvSpPr>
          <p:nvPr>
            <p:ph type="title"/>
          </p:nvPr>
        </p:nvSpPr>
        <p:spPr>
          <a:xfrm>
            <a:off x="457200" y="1219200"/>
            <a:ext cx="8229600" cy="685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7" name="Google Shape;67;p12"/>
          <p:cNvSpPr txBox="1">
            <a:spLocks noGrp="1"/>
          </p:cNvSpPr>
          <p:nvPr>
            <p:ph type="body" idx="1"/>
          </p:nvPr>
        </p:nvSpPr>
        <p:spPr>
          <a:xfrm>
            <a:off x="4267200" y="1981200"/>
            <a:ext cx="4572000" cy="47244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68"/>
        <p:cNvGrpSpPr/>
        <p:nvPr/>
      </p:nvGrpSpPr>
      <p:grpSpPr>
        <a:xfrm>
          <a:off x="0" y="0"/>
          <a:ext cx="0" cy="0"/>
          <a:chOff x="0" y="0"/>
          <a:chExt cx="0" cy="0"/>
        </a:xfrm>
      </p:grpSpPr>
      <p:sp>
        <p:nvSpPr>
          <p:cNvPr id="69" name="Google Shape;69;p13"/>
          <p:cNvSpPr txBox="1">
            <a:spLocks noGrp="1"/>
          </p:cNvSpPr>
          <p:nvPr>
            <p:ph type="sldNum" idx="12"/>
          </p:nvPr>
        </p:nvSpPr>
        <p:spPr>
          <a:xfrm>
            <a:off x="76200" y="6400828"/>
            <a:ext cx="990600" cy="3048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100" b="0" i="0" u="none" strike="noStrike" cap="none">
                <a:solidFill>
                  <a:srgbClr val="495C2A"/>
                </a:solidFill>
                <a:latin typeface="Calibri"/>
                <a:ea typeface="Calibri"/>
                <a:cs typeface="Calibri"/>
                <a:sym typeface="Calibri"/>
              </a:defRPr>
            </a:lvl1pPr>
            <a:lvl2pPr marL="0" marR="0" lvl="1" indent="0" algn="l" rtl="0">
              <a:spcBef>
                <a:spcPts val="0"/>
              </a:spcBef>
              <a:buNone/>
              <a:defRPr sz="1100" b="0" i="0" u="none" strike="noStrike" cap="none">
                <a:solidFill>
                  <a:srgbClr val="495C2A"/>
                </a:solidFill>
                <a:latin typeface="Calibri"/>
                <a:ea typeface="Calibri"/>
                <a:cs typeface="Calibri"/>
                <a:sym typeface="Calibri"/>
              </a:defRPr>
            </a:lvl2pPr>
            <a:lvl3pPr marL="0" marR="0" lvl="2" indent="0" algn="l" rtl="0">
              <a:spcBef>
                <a:spcPts val="0"/>
              </a:spcBef>
              <a:buNone/>
              <a:defRPr sz="1100" b="0" i="0" u="none" strike="noStrike" cap="none">
                <a:solidFill>
                  <a:srgbClr val="495C2A"/>
                </a:solidFill>
                <a:latin typeface="Calibri"/>
                <a:ea typeface="Calibri"/>
                <a:cs typeface="Calibri"/>
                <a:sym typeface="Calibri"/>
              </a:defRPr>
            </a:lvl3pPr>
            <a:lvl4pPr marL="0" marR="0" lvl="3" indent="0" algn="l" rtl="0">
              <a:spcBef>
                <a:spcPts val="0"/>
              </a:spcBef>
              <a:buNone/>
              <a:defRPr sz="1100" b="0" i="0" u="none" strike="noStrike" cap="none">
                <a:solidFill>
                  <a:srgbClr val="495C2A"/>
                </a:solidFill>
                <a:latin typeface="Calibri"/>
                <a:ea typeface="Calibri"/>
                <a:cs typeface="Calibri"/>
                <a:sym typeface="Calibri"/>
              </a:defRPr>
            </a:lvl4pPr>
            <a:lvl5pPr marL="0" marR="0" lvl="4" indent="0" algn="l" rtl="0">
              <a:spcBef>
                <a:spcPts val="0"/>
              </a:spcBef>
              <a:buNone/>
              <a:defRPr sz="1100" b="0" i="0" u="none" strike="noStrike" cap="none">
                <a:solidFill>
                  <a:srgbClr val="495C2A"/>
                </a:solidFill>
                <a:latin typeface="Calibri"/>
                <a:ea typeface="Calibri"/>
                <a:cs typeface="Calibri"/>
                <a:sym typeface="Calibri"/>
              </a:defRPr>
            </a:lvl5pPr>
            <a:lvl6pPr marL="0" marR="0" lvl="5" indent="0" algn="l" rtl="0">
              <a:spcBef>
                <a:spcPts val="0"/>
              </a:spcBef>
              <a:buNone/>
              <a:defRPr sz="1100" b="0" i="0" u="none" strike="noStrike" cap="none">
                <a:solidFill>
                  <a:srgbClr val="495C2A"/>
                </a:solidFill>
                <a:latin typeface="Calibri"/>
                <a:ea typeface="Calibri"/>
                <a:cs typeface="Calibri"/>
                <a:sym typeface="Calibri"/>
              </a:defRPr>
            </a:lvl6pPr>
            <a:lvl7pPr marL="0" marR="0" lvl="6" indent="0" algn="l" rtl="0">
              <a:spcBef>
                <a:spcPts val="0"/>
              </a:spcBef>
              <a:buNone/>
              <a:defRPr sz="1100" b="0" i="0" u="none" strike="noStrike" cap="none">
                <a:solidFill>
                  <a:srgbClr val="495C2A"/>
                </a:solidFill>
                <a:latin typeface="Calibri"/>
                <a:ea typeface="Calibri"/>
                <a:cs typeface="Calibri"/>
                <a:sym typeface="Calibri"/>
              </a:defRPr>
            </a:lvl7pPr>
            <a:lvl8pPr marL="0" marR="0" lvl="7" indent="0" algn="l" rtl="0">
              <a:spcBef>
                <a:spcPts val="0"/>
              </a:spcBef>
              <a:buNone/>
              <a:defRPr sz="1100" b="0" i="0" u="none" strike="noStrike" cap="none">
                <a:solidFill>
                  <a:srgbClr val="495C2A"/>
                </a:solidFill>
                <a:latin typeface="Calibri"/>
                <a:ea typeface="Calibri"/>
                <a:cs typeface="Calibri"/>
                <a:sym typeface="Calibri"/>
              </a:defRPr>
            </a:lvl8pPr>
            <a:lvl9pPr marL="0" marR="0" lvl="8" indent="0" algn="l" rtl="0">
              <a:spcBef>
                <a:spcPts val="0"/>
              </a:spcBef>
              <a:buNone/>
              <a:defRPr sz="1100" b="0" i="0" u="none" strike="noStrike" cap="none">
                <a:solidFill>
                  <a:srgbClr val="495C2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70" name="Google Shape;70;p13"/>
          <p:cNvSpPr txBox="1">
            <a:spLocks noGrp="1"/>
          </p:cNvSpPr>
          <p:nvPr>
            <p:ph type="title"/>
          </p:nvPr>
        </p:nvSpPr>
        <p:spPr>
          <a:xfrm>
            <a:off x="457200" y="1219200"/>
            <a:ext cx="8229600" cy="685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1" name="Google Shape;71;p13"/>
          <p:cNvSpPr txBox="1">
            <a:spLocks noGrp="1"/>
          </p:cNvSpPr>
          <p:nvPr>
            <p:ph type="body" idx="1"/>
          </p:nvPr>
        </p:nvSpPr>
        <p:spPr>
          <a:xfrm>
            <a:off x="4267200" y="1981200"/>
            <a:ext cx="4572000" cy="47244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72"/>
        <p:cNvGrpSpPr/>
        <p:nvPr/>
      </p:nvGrpSpPr>
      <p:grpSpPr>
        <a:xfrm>
          <a:off x="0" y="0"/>
          <a:ext cx="0" cy="0"/>
          <a:chOff x="0" y="0"/>
          <a:chExt cx="0" cy="0"/>
        </a:xfrm>
      </p:grpSpPr>
      <p:sp>
        <p:nvSpPr>
          <p:cNvPr id="73" name="Google Shape;73;p14"/>
          <p:cNvSpPr txBox="1">
            <a:spLocks noGrp="1"/>
          </p:cNvSpPr>
          <p:nvPr>
            <p:ph type="sldNum" idx="12"/>
          </p:nvPr>
        </p:nvSpPr>
        <p:spPr>
          <a:xfrm>
            <a:off x="76200" y="6400828"/>
            <a:ext cx="990600" cy="3048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100" b="0" i="0" u="none" strike="noStrike" cap="none">
                <a:solidFill>
                  <a:srgbClr val="495C2A"/>
                </a:solidFill>
                <a:latin typeface="Calibri"/>
                <a:ea typeface="Calibri"/>
                <a:cs typeface="Calibri"/>
                <a:sym typeface="Calibri"/>
              </a:defRPr>
            </a:lvl1pPr>
            <a:lvl2pPr marL="0" marR="0" lvl="1" indent="0" algn="l" rtl="0">
              <a:spcBef>
                <a:spcPts val="0"/>
              </a:spcBef>
              <a:buNone/>
              <a:defRPr sz="1100" b="0" i="0" u="none" strike="noStrike" cap="none">
                <a:solidFill>
                  <a:srgbClr val="495C2A"/>
                </a:solidFill>
                <a:latin typeface="Calibri"/>
                <a:ea typeface="Calibri"/>
                <a:cs typeface="Calibri"/>
                <a:sym typeface="Calibri"/>
              </a:defRPr>
            </a:lvl2pPr>
            <a:lvl3pPr marL="0" marR="0" lvl="2" indent="0" algn="l" rtl="0">
              <a:spcBef>
                <a:spcPts val="0"/>
              </a:spcBef>
              <a:buNone/>
              <a:defRPr sz="1100" b="0" i="0" u="none" strike="noStrike" cap="none">
                <a:solidFill>
                  <a:srgbClr val="495C2A"/>
                </a:solidFill>
                <a:latin typeface="Calibri"/>
                <a:ea typeface="Calibri"/>
                <a:cs typeface="Calibri"/>
                <a:sym typeface="Calibri"/>
              </a:defRPr>
            </a:lvl3pPr>
            <a:lvl4pPr marL="0" marR="0" lvl="3" indent="0" algn="l" rtl="0">
              <a:spcBef>
                <a:spcPts val="0"/>
              </a:spcBef>
              <a:buNone/>
              <a:defRPr sz="1100" b="0" i="0" u="none" strike="noStrike" cap="none">
                <a:solidFill>
                  <a:srgbClr val="495C2A"/>
                </a:solidFill>
                <a:latin typeface="Calibri"/>
                <a:ea typeface="Calibri"/>
                <a:cs typeface="Calibri"/>
                <a:sym typeface="Calibri"/>
              </a:defRPr>
            </a:lvl4pPr>
            <a:lvl5pPr marL="0" marR="0" lvl="4" indent="0" algn="l" rtl="0">
              <a:spcBef>
                <a:spcPts val="0"/>
              </a:spcBef>
              <a:buNone/>
              <a:defRPr sz="1100" b="0" i="0" u="none" strike="noStrike" cap="none">
                <a:solidFill>
                  <a:srgbClr val="495C2A"/>
                </a:solidFill>
                <a:latin typeface="Calibri"/>
                <a:ea typeface="Calibri"/>
                <a:cs typeface="Calibri"/>
                <a:sym typeface="Calibri"/>
              </a:defRPr>
            </a:lvl5pPr>
            <a:lvl6pPr marL="0" marR="0" lvl="5" indent="0" algn="l" rtl="0">
              <a:spcBef>
                <a:spcPts val="0"/>
              </a:spcBef>
              <a:buNone/>
              <a:defRPr sz="1100" b="0" i="0" u="none" strike="noStrike" cap="none">
                <a:solidFill>
                  <a:srgbClr val="495C2A"/>
                </a:solidFill>
                <a:latin typeface="Calibri"/>
                <a:ea typeface="Calibri"/>
                <a:cs typeface="Calibri"/>
                <a:sym typeface="Calibri"/>
              </a:defRPr>
            </a:lvl6pPr>
            <a:lvl7pPr marL="0" marR="0" lvl="6" indent="0" algn="l" rtl="0">
              <a:spcBef>
                <a:spcPts val="0"/>
              </a:spcBef>
              <a:buNone/>
              <a:defRPr sz="1100" b="0" i="0" u="none" strike="noStrike" cap="none">
                <a:solidFill>
                  <a:srgbClr val="495C2A"/>
                </a:solidFill>
                <a:latin typeface="Calibri"/>
                <a:ea typeface="Calibri"/>
                <a:cs typeface="Calibri"/>
                <a:sym typeface="Calibri"/>
              </a:defRPr>
            </a:lvl7pPr>
            <a:lvl8pPr marL="0" marR="0" lvl="7" indent="0" algn="l" rtl="0">
              <a:spcBef>
                <a:spcPts val="0"/>
              </a:spcBef>
              <a:buNone/>
              <a:defRPr sz="1100" b="0" i="0" u="none" strike="noStrike" cap="none">
                <a:solidFill>
                  <a:srgbClr val="495C2A"/>
                </a:solidFill>
                <a:latin typeface="Calibri"/>
                <a:ea typeface="Calibri"/>
                <a:cs typeface="Calibri"/>
                <a:sym typeface="Calibri"/>
              </a:defRPr>
            </a:lvl8pPr>
            <a:lvl9pPr marL="0" marR="0" lvl="8" indent="0" algn="l" rtl="0">
              <a:spcBef>
                <a:spcPts val="0"/>
              </a:spcBef>
              <a:buNone/>
              <a:defRPr sz="1100" b="0" i="0" u="none" strike="noStrike" cap="none">
                <a:solidFill>
                  <a:srgbClr val="495C2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74" name="Google Shape;74;p14"/>
          <p:cNvSpPr txBox="1">
            <a:spLocks noGrp="1"/>
          </p:cNvSpPr>
          <p:nvPr>
            <p:ph type="title"/>
          </p:nvPr>
        </p:nvSpPr>
        <p:spPr>
          <a:xfrm>
            <a:off x="457200" y="1219200"/>
            <a:ext cx="8229600" cy="685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5" name="Google Shape;75;p14"/>
          <p:cNvSpPr txBox="1">
            <a:spLocks noGrp="1"/>
          </p:cNvSpPr>
          <p:nvPr>
            <p:ph type="body" idx="1"/>
          </p:nvPr>
        </p:nvSpPr>
        <p:spPr>
          <a:xfrm>
            <a:off x="4267200" y="1981200"/>
            <a:ext cx="4572000" cy="47244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76"/>
        <p:cNvGrpSpPr/>
        <p:nvPr/>
      </p:nvGrpSpPr>
      <p:grpSpPr>
        <a:xfrm>
          <a:off x="0" y="0"/>
          <a:ext cx="0" cy="0"/>
          <a:chOff x="0" y="0"/>
          <a:chExt cx="0" cy="0"/>
        </a:xfrm>
      </p:grpSpPr>
      <p:sp>
        <p:nvSpPr>
          <p:cNvPr id="77" name="Google Shape;77;p15"/>
          <p:cNvSpPr txBox="1">
            <a:spLocks noGrp="1"/>
          </p:cNvSpPr>
          <p:nvPr>
            <p:ph type="sldNum" idx="12"/>
          </p:nvPr>
        </p:nvSpPr>
        <p:spPr>
          <a:xfrm>
            <a:off x="76200" y="6400828"/>
            <a:ext cx="990600" cy="3048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100">
                <a:solidFill>
                  <a:srgbClr val="495C2A"/>
                </a:solidFill>
                <a:latin typeface="Calibri"/>
                <a:ea typeface="Calibri"/>
                <a:cs typeface="Calibri"/>
                <a:sym typeface="Calibri"/>
              </a:defRPr>
            </a:lvl1pPr>
            <a:lvl2pPr marL="0" marR="0" lvl="1" indent="0" algn="l" rtl="0">
              <a:spcBef>
                <a:spcPts val="0"/>
              </a:spcBef>
              <a:buNone/>
              <a:defRPr sz="1100">
                <a:solidFill>
                  <a:srgbClr val="495C2A"/>
                </a:solidFill>
                <a:latin typeface="Calibri"/>
                <a:ea typeface="Calibri"/>
                <a:cs typeface="Calibri"/>
                <a:sym typeface="Calibri"/>
              </a:defRPr>
            </a:lvl2pPr>
            <a:lvl3pPr marL="0" marR="0" lvl="2" indent="0" algn="l" rtl="0">
              <a:spcBef>
                <a:spcPts val="0"/>
              </a:spcBef>
              <a:buNone/>
              <a:defRPr sz="1100">
                <a:solidFill>
                  <a:srgbClr val="495C2A"/>
                </a:solidFill>
                <a:latin typeface="Calibri"/>
                <a:ea typeface="Calibri"/>
                <a:cs typeface="Calibri"/>
                <a:sym typeface="Calibri"/>
              </a:defRPr>
            </a:lvl3pPr>
            <a:lvl4pPr marL="0" marR="0" lvl="3" indent="0" algn="l" rtl="0">
              <a:spcBef>
                <a:spcPts val="0"/>
              </a:spcBef>
              <a:buNone/>
              <a:defRPr sz="1100">
                <a:solidFill>
                  <a:srgbClr val="495C2A"/>
                </a:solidFill>
                <a:latin typeface="Calibri"/>
                <a:ea typeface="Calibri"/>
                <a:cs typeface="Calibri"/>
                <a:sym typeface="Calibri"/>
              </a:defRPr>
            </a:lvl4pPr>
            <a:lvl5pPr marL="0" marR="0" lvl="4" indent="0" algn="l" rtl="0">
              <a:spcBef>
                <a:spcPts val="0"/>
              </a:spcBef>
              <a:buNone/>
              <a:defRPr sz="1100">
                <a:solidFill>
                  <a:srgbClr val="495C2A"/>
                </a:solidFill>
                <a:latin typeface="Calibri"/>
                <a:ea typeface="Calibri"/>
                <a:cs typeface="Calibri"/>
                <a:sym typeface="Calibri"/>
              </a:defRPr>
            </a:lvl5pPr>
            <a:lvl6pPr marL="0" marR="0" lvl="5" indent="0" algn="l" rtl="0">
              <a:spcBef>
                <a:spcPts val="0"/>
              </a:spcBef>
              <a:buNone/>
              <a:defRPr sz="1100">
                <a:solidFill>
                  <a:srgbClr val="495C2A"/>
                </a:solidFill>
                <a:latin typeface="Calibri"/>
                <a:ea typeface="Calibri"/>
                <a:cs typeface="Calibri"/>
                <a:sym typeface="Calibri"/>
              </a:defRPr>
            </a:lvl6pPr>
            <a:lvl7pPr marL="0" marR="0" lvl="6" indent="0" algn="l" rtl="0">
              <a:spcBef>
                <a:spcPts val="0"/>
              </a:spcBef>
              <a:buNone/>
              <a:defRPr sz="1100">
                <a:solidFill>
                  <a:srgbClr val="495C2A"/>
                </a:solidFill>
                <a:latin typeface="Calibri"/>
                <a:ea typeface="Calibri"/>
                <a:cs typeface="Calibri"/>
                <a:sym typeface="Calibri"/>
              </a:defRPr>
            </a:lvl7pPr>
            <a:lvl8pPr marL="0" marR="0" lvl="7" indent="0" algn="l" rtl="0">
              <a:spcBef>
                <a:spcPts val="0"/>
              </a:spcBef>
              <a:buNone/>
              <a:defRPr sz="1100">
                <a:solidFill>
                  <a:srgbClr val="495C2A"/>
                </a:solidFill>
                <a:latin typeface="Calibri"/>
                <a:ea typeface="Calibri"/>
                <a:cs typeface="Calibri"/>
                <a:sym typeface="Calibri"/>
              </a:defRPr>
            </a:lvl8pPr>
            <a:lvl9pPr marL="0" marR="0" lvl="8" indent="0" algn="l" rtl="0">
              <a:spcBef>
                <a:spcPts val="0"/>
              </a:spcBef>
              <a:buNone/>
              <a:defRPr sz="1100">
                <a:solidFill>
                  <a:srgbClr val="495C2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78" name="Google Shape;78;p15"/>
          <p:cNvSpPr txBox="1">
            <a:spLocks noGrp="1"/>
          </p:cNvSpPr>
          <p:nvPr>
            <p:ph type="title"/>
          </p:nvPr>
        </p:nvSpPr>
        <p:spPr>
          <a:xfrm>
            <a:off x="457200" y="1219200"/>
            <a:ext cx="8229600" cy="685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 name="Google Shape;79;p15"/>
          <p:cNvSpPr txBox="1">
            <a:spLocks noGrp="1"/>
          </p:cNvSpPr>
          <p:nvPr>
            <p:ph type="body" idx="1"/>
          </p:nvPr>
        </p:nvSpPr>
        <p:spPr>
          <a:xfrm>
            <a:off x="4267200" y="1981200"/>
            <a:ext cx="4572000" cy="47244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80"/>
        <p:cNvGrpSpPr/>
        <p:nvPr/>
      </p:nvGrpSpPr>
      <p:grpSpPr>
        <a:xfrm>
          <a:off x="0" y="0"/>
          <a:ext cx="0" cy="0"/>
          <a:chOff x="0" y="0"/>
          <a:chExt cx="0" cy="0"/>
        </a:xfrm>
      </p:grpSpPr>
      <p:sp>
        <p:nvSpPr>
          <p:cNvPr id="81" name="Google Shape;81;p16"/>
          <p:cNvSpPr txBox="1">
            <a:spLocks noGrp="1"/>
          </p:cNvSpPr>
          <p:nvPr>
            <p:ph type="sldNum" idx="12"/>
          </p:nvPr>
        </p:nvSpPr>
        <p:spPr>
          <a:xfrm>
            <a:off x="76200" y="6400828"/>
            <a:ext cx="990600" cy="3048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100">
                <a:solidFill>
                  <a:srgbClr val="495C2A"/>
                </a:solidFill>
                <a:latin typeface="Calibri"/>
                <a:ea typeface="Calibri"/>
                <a:cs typeface="Calibri"/>
                <a:sym typeface="Calibri"/>
              </a:defRPr>
            </a:lvl1pPr>
            <a:lvl2pPr marL="0" marR="0" lvl="1" indent="0" algn="l" rtl="0">
              <a:spcBef>
                <a:spcPts val="0"/>
              </a:spcBef>
              <a:buNone/>
              <a:defRPr sz="1100">
                <a:solidFill>
                  <a:srgbClr val="495C2A"/>
                </a:solidFill>
                <a:latin typeface="Calibri"/>
                <a:ea typeface="Calibri"/>
                <a:cs typeface="Calibri"/>
                <a:sym typeface="Calibri"/>
              </a:defRPr>
            </a:lvl2pPr>
            <a:lvl3pPr marL="0" marR="0" lvl="2" indent="0" algn="l" rtl="0">
              <a:spcBef>
                <a:spcPts val="0"/>
              </a:spcBef>
              <a:buNone/>
              <a:defRPr sz="1100">
                <a:solidFill>
                  <a:srgbClr val="495C2A"/>
                </a:solidFill>
                <a:latin typeface="Calibri"/>
                <a:ea typeface="Calibri"/>
                <a:cs typeface="Calibri"/>
                <a:sym typeface="Calibri"/>
              </a:defRPr>
            </a:lvl3pPr>
            <a:lvl4pPr marL="0" marR="0" lvl="3" indent="0" algn="l" rtl="0">
              <a:spcBef>
                <a:spcPts val="0"/>
              </a:spcBef>
              <a:buNone/>
              <a:defRPr sz="1100">
                <a:solidFill>
                  <a:srgbClr val="495C2A"/>
                </a:solidFill>
                <a:latin typeface="Calibri"/>
                <a:ea typeface="Calibri"/>
                <a:cs typeface="Calibri"/>
                <a:sym typeface="Calibri"/>
              </a:defRPr>
            </a:lvl4pPr>
            <a:lvl5pPr marL="0" marR="0" lvl="4" indent="0" algn="l" rtl="0">
              <a:spcBef>
                <a:spcPts val="0"/>
              </a:spcBef>
              <a:buNone/>
              <a:defRPr sz="1100">
                <a:solidFill>
                  <a:srgbClr val="495C2A"/>
                </a:solidFill>
                <a:latin typeface="Calibri"/>
                <a:ea typeface="Calibri"/>
                <a:cs typeface="Calibri"/>
                <a:sym typeface="Calibri"/>
              </a:defRPr>
            </a:lvl5pPr>
            <a:lvl6pPr marL="0" marR="0" lvl="5" indent="0" algn="l" rtl="0">
              <a:spcBef>
                <a:spcPts val="0"/>
              </a:spcBef>
              <a:buNone/>
              <a:defRPr sz="1100">
                <a:solidFill>
                  <a:srgbClr val="495C2A"/>
                </a:solidFill>
                <a:latin typeface="Calibri"/>
                <a:ea typeface="Calibri"/>
                <a:cs typeface="Calibri"/>
                <a:sym typeface="Calibri"/>
              </a:defRPr>
            </a:lvl6pPr>
            <a:lvl7pPr marL="0" marR="0" lvl="6" indent="0" algn="l" rtl="0">
              <a:spcBef>
                <a:spcPts val="0"/>
              </a:spcBef>
              <a:buNone/>
              <a:defRPr sz="1100">
                <a:solidFill>
                  <a:srgbClr val="495C2A"/>
                </a:solidFill>
                <a:latin typeface="Calibri"/>
                <a:ea typeface="Calibri"/>
                <a:cs typeface="Calibri"/>
                <a:sym typeface="Calibri"/>
              </a:defRPr>
            </a:lvl7pPr>
            <a:lvl8pPr marL="0" marR="0" lvl="7" indent="0" algn="l" rtl="0">
              <a:spcBef>
                <a:spcPts val="0"/>
              </a:spcBef>
              <a:buNone/>
              <a:defRPr sz="1100">
                <a:solidFill>
                  <a:srgbClr val="495C2A"/>
                </a:solidFill>
                <a:latin typeface="Calibri"/>
                <a:ea typeface="Calibri"/>
                <a:cs typeface="Calibri"/>
                <a:sym typeface="Calibri"/>
              </a:defRPr>
            </a:lvl8pPr>
            <a:lvl9pPr marL="0" marR="0" lvl="8" indent="0" algn="l" rtl="0">
              <a:spcBef>
                <a:spcPts val="0"/>
              </a:spcBef>
              <a:buNone/>
              <a:defRPr sz="1100">
                <a:solidFill>
                  <a:srgbClr val="495C2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82" name="Google Shape;82;p16"/>
          <p:cNvSpPr txBox="1">
            <a:spLocks noGrp="1"/>
          </p:cNvSpPr>
          <p:nvPr>
            <p:ph type="title"/>
          </p:nvPr>
        </p:nvSpPr>
        <p:spPr>
          <a:xfrm>
            <a:off x="457200" y="1219200"/>
            <a:ext cx="8229600" cy="685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3" name="Google Shape;83;p16"/>
          <p:cNvSpPr txBox="1">
            <a:spLocks noGrp="1"/>
          </p:cNvSpPr>
          <p:nvPr>
            <p:ph type="body" idx="1"/>
          </p:nvPr>
        </p:nvSpPr>
        <p:spPr>
          <a:xfrm>
            <a:off x="4267200" y="1981200"/>
            <a:ext cx="4572000" cy="47244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4"/>
        <p:cNvGrpSpPr/>
        <p:nvPr/>
      </p:nvGrpSpPr>
      <p:grpSpPr>
        <a:xfrm>
          <a:off x="0" y="0"/>
          <a:ext cx="0" cy="0"/>
          <a:chOff x="0" y="0"/>
          <a:chExt cx="0" cy="0"/>
        </a:xfrm>
      </p:grpSpPr>
      <p:sp>
        <p:nvSpPr>
          <p:cNvPr id="85" name="Google Shape;85;p17"/>
          <p:cNvSpPr txBox="1">
            <a:spLocks noGrp="1"/>
          </p:cNvSpPr>
          <p:nvPr>
            <p:ph type="ctrTitle"/>
          </p:nvPr>
        </p:nvSpPr>
        <p:spPr>
          <a:xfrm>
            <a:off x="228600" y="228600"/>
            <a:ext cx="8686800" cy="990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Google Shape;86;p17"/>
          <p:cNvSpPr txBox="1">
            <a:spLocks noGrp="1"/>
          </p:cNvSpPr>
          <p:nvPr>
            <p:ph type="sldNum" idx="12"/>
          </p:nvPr>
        </p:nvSpPr>
        <p:spPr>
          <a:xfrm>
            <a:off x="76200" y="6400804"/>
            <a:ext cx="990600" cy="3048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100">
                <a:solidFill>
                  <a:srgbClr val="EFD4B3"/>
                </a:solidFill>
                <a:latin typeface="Calibri"/>
                <a:ea typeface="Calibri"/>
                <a:cs typeface="Calibri"/>
                <a:sym typeface="Calibri"/>
              </a:defRPr>
            </a:lvl1pPr>
            <a:lvl2pPr marL="0" marR="0" lvl="1" indent="0" algn="l" rtl="0">
              <a:spcBef>
                <a:spcPts val="0"/>
              </a:spcBef>
              <a:buNone/>
              <a:defRPr sz="1100">
                <a:solidFill>
                  <a:srgbClr val="EFD4B3"/>
                </a:solidFill>
                <a:latin typeface="Calibri"/>
                <a:ea typeface="Calibri"/>
                <a:cs typeface="Calibri"/>
                <a:sym typeface="Calibri"/>
              </a:defRPr>
            </a:lvl2pPr>
            <a:lvl3pPr marL="0" marR="0" lvl="2" indent="0" algn="l" rtl="0">
              <a:spcBef>
                <a:spcPts val="0"/>
              </a:spcBef>
              <a:buNone/>
              <a:defRPr sz="1100">
                <a:solidFill>
                  <a:srgbClr val="EFD4B3"/>
                </a:solidFill>
                <a:latin typeface="Calibri"/>
                <a:ea typeface="Calibri"/>
                <a:cs typeface="Calibri"/>
                <a:sym typeface="Calibri"/>
              </a:defRPr>
            </a:lvl3pPr>
            <a:lvl4pPr marL="0" marR="0" lvl="3" indent="0" algn="l" rtl="0">
              <a:spcBef>
                <a:spcPts val="0"/>
              </a:spcBef>
              <a:buNone/>
              <a:defRPr sz="1100">
                <a:solidFill>
                  <a:srgbClr val="EFD4B3"/>
                </a:solidFill>
                <a:latin typeface="Calibri"/>
                <a:ea typeface="Calibri"/>
                <a:cs typeface="Calibri"/>
                <a:sym typeface="Calibri"/>
              </a:defRPr>
            </a:lvl4pPr>
            <a:lvl5pPr marL="0" marR="0" lvl="4" indent="0" algn="l" rtl="0">
              <a:spcBef>
                <a:spcPts val="0"/>
              </a:spcBef>
              <a:buNone/>
              <a:defRPr sz="1100">
                <a:solidFill>
                  <a:srgbClr val="EFD4B3"/>
                </a:solidFill>
                <a:latin typeface="Calibri"/>
                <a:ea typeface="Calibri"/>
                <a:cs typeface="Calibri"/>
                <a:sym typeface="Calibri"/>
              </a:defRPr>
            </a:lvl5pPr>
            <a:lvl6pPr marL="0" marR="0" lvl="5" indent="0" algn="l" rtl="0">
              <a:spcBef>
                <a:spcPts val="0"/>
              </a:spcBef>
              <a:buNone/>
              <a:defRPr sz="1100">
                <a:solidFill>
                  <a:srgbClr val="EFD4B3"/>
                </a:solidFill>
                <a:latin typeface="Calibri"/>
                <a:ea typeface="Calibri"/>
                <a:cs typeface="Calibri"/>
                <a:sym typeface="Calibri"/>
              </a:defRPr>
            </a:lvl6pPr>
            <a:lvl7pPr marL="0" marR="0" lvl="6" indent="0" algn="l" rtl="0">
              <a:spcBef>
                <a:spcPts val="0"/>
              </a:spcBef>
              <a:buNone/>
              <a:defRPr sz="1100">
                <a:solidFill>
                  <a:srgbClr val="EFD4B3"/>
                </a:solidFill>
                <a:latin typeface="Calibri"/>
                <a:ea typeface="Calibri"/>
                <a:cs typeface="Calibri"/>
                <a:sym typeface="Calibri"/>
              </a:defRPr>
            </a:lvl7pPr>
            <a:lvl8pPr marL="0" marR="0" lvl="7" indent="0" algn="l" rtl="0">
              <a:spcBef>
                <a:spcPts val="0"/>
              </a:spcBef>
              <a:buNone/>
              <a:defRPr sz="1100">
                <a:solidFill>
                  <a:srgbClr val="EFD4B3"/>
                </a:solidFill>
                <a:latin typeface="Calibri"/>
                <a:ea typeface="Calibri"/>
                <a:cs typeface="Calibri"/>
                <a:sym typeface="Calibri"/>
              </a:defRPr>
            </a:lvl8pPr>
            <a:lvl9pPr marL="0" marR="0" lvl="8" indent="0" algn="l" rtl="0">
              <a:spcBef>
                <a:spcPts val="0"/>
              </a:spcBef>
              <a:buNone/>
              <a:defRPr sz="1100">
                <a:solidFill>
                  <a:srgbClr val="EFD4B3"/>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87"/>
        <p:cNvGrpSpPr/>
        <p:nvPr/>
      </p:nvGrpSpPr>
      <p:grpSpPr>
        <a:xfrm>
          <a:off x="0" y="0"/>
          <a:ext cx="0" cy="0"/>
          <a:chOff x="0" y="0"/>
          <a:chExt cx="0" cy="0"/>
        </a:xfrm>
      </p:grpSpPr>
      <p:sp>
        <p:nvSpPr>
          <p:cNvPr id="88" name="Google Shape;88;p18"/>
          <p:cNvSpPr txBox="1">
            <a:spLocks noGrp="1"/>
          </p:cNvSpPr>
          <p:nvPr>
            <p:ph type="sldNum" idx="12"/>
          </p:nvPr>
        </p:nvSpPr>
        <p:spPr>
          <a:xfrm>
            <a:off x="76200" y="6400804"/>
            <a:ext cx="990600" cy="3048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100">
                <a:solidFill>
                  <a:srgbClr val="CD921A"/>
                </a:solidFill>
                <a:latin typeface="Calibri"/>
                <a:ea typeface="Calibri"/>
                <a:cs typeface="Calibri"/>
                <a:sym typeface="Calibri"/>
              </a:defRPr>
            </a:lvl1pPr>
            <a:lvl2pPr marL="0" marR="0" lvl="1" indent="0" algn="l" rtl="0">
              <a:spcBef>
                <a:spcPts val="0"/>
              </a:spcBef>
              <a:buNone/>
              <a:defRPr sz="1100">
                <a:solidFill>
                  <a:srgbClr val="CD921A"/>
                </a:solidFill>
                <a:latin typeface="Calibri"/>
                <a:ea typeface="Calibri"/>
                <a:cs typeface="Calibri"/>
                <a:sym typeface="Calibri"/>
              </a:defRPr>
            </a:lvl2pPr>
            <a:lvl3pPr marL="0" marR="0" lvl="2" indent="0" algn="l" rtl="0">
              <a:spcBef>
                <a:spcPts val="0"/>
              </a:spcBef>
              <a:buNone/>
              <a:defRPr sz="1100">
                <a:solidFill>
                  <a:srgbClr val="CD921A"/>
                </a:solidFill>
                <a:latin typeface="Calibri"/>
                <a:ea typeface="Calibri"/>
                <a:cs typeface="Calibri"/>
                <a:sym typeface="Calibri"/>
              </a:defRPr>
            </a:lvl3pPr>
            <a:lvl4pPr marL="0" marR="0" lvl="3" indent="0" algn="l" rtl="0">
              <a:spcBef>
                <a:spcPts val="0"/>
              </a:spcBef>
              <a:buNone/>
              <a:defRPr sz="1100">
                <a:solidFill>
                  <a:srgbClr val="CD921A"/>
                </a:solidFill>
                <a:latin typeface="Calibri"/>
                <a:ea typeface="Calibri"/>
                <a:cs typeface="Calibri"/>
                <a:sym typeface="Calibri"/>
              </a:defRPr>
            </a:lvl4pPr>
            <a:lvl5pPr marL="0" marR="0" lvl="4" indent="0" algn="l" rtl="0">
              <a:spcBef>
                <a:spcPts val="0"/>
              </a:spcBef>
              <a:buNone/>
              <a:defRPr sz="1100">
                <a:solidFill>
                  <a:srgbClr val="CD921A"/>
                </a:solidFill>
                <a:latin typeface="Calibri"/>
                <a:ea typeface="Calibri"/>
                <a:cs typeface="Calibri"/>
                <a:sym typeface="Calibri"/>
              </a:defRPr>
            </a:lvl5pPr>
            <a:lvl6pPr marL="0" marR="0" lvl="5" indent="0" algn="l" rtl="0">
              <a:spcBef>
                <a:spcPts val="0"/>
              </a:spcBef>
              <a:buNone/>
              <a:defRPr sz="1100">
                <a:solidFill>
                  <a:srgbClr val="CD921A"/>
                </a:solidFill>
                <a:latin typeface="Calibri"/>
                <a:ea typeface="Calibri"/>
                <a:cs typeface="Calibri"/>
                <a:sym typeface="Calibri"/>
              </a:defRPr>
            </a:lvl6pPr>
            <a:lvl7pPr marL="0" marR="0" lvl="6" indent="0" algn="l" rtl="0">
              <a:spcBef>
                <a:spcPts val="0"/>
              </a:spcBef>
              <a:buNone/>
              <a:defRPr sz="1100">
                <a:solidFill>
                  <a:srgbClr val="CD921A"/>
                </a:solidFill>
                <a:latin typeface="Calibri"/>
                <a:ea typeface="Calibri"/>
                <a:cs typeface="Calibri"/>
                <a:sym typeface="Calibri"/>
              </a:defRPr>
            </a:lvl7pPr>
            <a:lvl8pPr marL="0" marR="0" lvl="7" indent="0" algn="l" rtl="0">
              <a:spcBef>
                <a:spcPts val="0"/>
              </a:spcBef>
              <a:buNone/>
              <a:defRPr sz="1100">
                <a:solidFill>
                  <a:srgbClr val="CD921A"/>
                </a:solidFill>
                <a:latin typeface="Calibri"/>
                <a:ea typeface="Calibri"/>
                <a:cs typeface="Calibri"/>
                <a:sym typeface="Calibri"/>
              </a:defRPr>
            </a:lvl8pPr>
            <a:lvl9pPr marL="0" marR="0" lvl="8" indent="0" algn="l" rtl="0">
              <a:spcBef>
                <a:spcPts val="0"/>
              </a:spcBef>
              <a:buNone/>
              <a:defRPr sz="1100">
                <a:solidFill>
                  <a:srgbClr val="CD921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19"/>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623888" y="1709739"/>
            <a:ext cx="7886700" cy="2852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5" name="Google Shape;95;p20"/>
          <p:cNvSpPr txBox="1">
            <a:spLocks noGrp="1"/>
          </p:cNvSpPr>
          <p:nvPr>
            <p:ph type="body" idx="1"/>
          </p:nvPr>
        </p:nvSpPr>
        <p:spPr>
          <a:xfrm>
            <a:off x="623888" y="4589464"/>
            <a:ext cx="78867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96" name="Google Shape;96;p20"/>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8650" y="365126"/>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1" name="Google Shape;101;p21"/>
          <p:cNvSpPr txBox="1">
            <a:spLocks noGrp="1"/>
          </p:cNvSpPr>
          <p:nvPr>
            <p:ph type="body" idx="1"/>
          </p:nvPr>
        </p:nvSpPr>
        <p:spPr>
          <a:xfrm>
            <a:off x="628650" y="1825625"/>
            <a:ext cx="38862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body" idx="2"/>
          </p:nvPr>
        </p:nvSpPr>
        <p:spPr>
          <a:xfrm>
            <a:off x="4629150" y="1825625"/>
            <a:ext cx="38862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65126"/>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8" name="Google Shape;108;p22"/>
          <p:cNvSpPr txBox="1">
            <a:spLocks noGrp="1"/>
          </p:cNvSpPr>
          <p:nvPr>
            <p:ph type="body" idx="1"/>
          </p:nvPr>
        </p:nvSpPr>
        <p:spPr>
          <a:xfrm>
            <a:off x="629842" y="1681163"/>
            <a:ext cx="38682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2"/>
          </p:nvPr>
        </p:nvSpPr>
        <p:spPr>
          <a:xfrm>
            <a:off x="629842" y="2505075"/>
            <a:ext cx="38682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body" idx="3"/>
          </p:nvPr>
        </p:nvSpPr>
        <p:spPr>
          <a:xfrm>
            <a:off x="4629150" y="1681163"/>
            <a:ext cx="38874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body" idx="4"/>
          </p:nvPr>
        </p:nvSpPr>
        <p:spPr>
          <a:xfrm>
            <a:off x="4629150" y="2505075"/>
            <a:ext cx="38874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22"/>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2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365126"/>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7" name="Google Shape;117;p23"/>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629841" y="457200"/>
            <a:ext cx="29493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2" name="Google Shape;122;p24"/>
          <p:cNvSpPr txBox="1">
            <a:spLocks noGrp="1"/>
          </p:cNvSpPr>
          <p:nvPr>
            <p:ph type="body" idx="1"/>
          </p:nvPr>
        </p:nvSpPr>
        <p:spPr>
          <a:xfrm>
            <a:off x="3887391" y="987426"/>
            <a:ext cx="46293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body" idx="2"/>
          </p:nvPr>
        </p:nvSpPr>
        <p:spPr>
          <a:xfrm>
            <a:off x="629841" y="2057400"/>
            <a:ext cx="29493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24"/>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2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629841" y="457200"/>
            <a:ext cx="29493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9" name="Google Shape;129;p25"/>
          <p:cNvSpPr>
            <a:spLocks noGrp="1"/>
          </p:cNvSpPr>
          <p:nvPr>
            <p:ph type="pic" idx="2"/>
          </p:nvPr>
        </p:nvSpPr>
        <p:spPr>
          <a:xfrm>
            <a:off x="3887391" y="987426"/>
            <a:ext cx="4629300" cy="48735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0" name="Google Shape;130;p25"/>
          <p:cNvSpPr txBox="1">
            <a:spLocks noGrp="1"/>
          </p:cNvSpPr>
          <p:nvPr>
            <p:ph type="body" idx="1"/>
          </p:nvPr>
        </p:nvSpPr>
        <p:spPr>
          <a:xfrm>
            <a:off x="629841" y="2057400"/>
            <a:ext cx="29493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1" name="Google Shape;131;p25"/>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25"/>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2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28650" y="365126"/>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6" name="Google Shape;136;p26"/>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26"/>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26"/>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rot="5400000">
            <a:off x="4623600" y="2285275"/>
            <a:ext cx="5811900" cy="1971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2" name="Google Shape;142;p27"/>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27"/>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27"/>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2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8" name="Google Shape;28;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1143000"/>
            <a:ext cx="8229600" cy="1070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2"/>
              </a:buClr>
              <a:buSzPts val="1400"/>
              <a:buFont typeface="Calibri"/>
              <a:buNone/>
              <a:defRPr sz="4000" b="0" i="0" u="none" strike="noStrike" cap="none">
                <a:solidFill>
                  <a:schemeClr val="dk2"/>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4" name="Google Shape;34;p6"/>
          <p:cNvSpPr txBox="1">
            <a:spLocks noGrp="1"/>
          </p:cNvSpPr>
          <p:nvPr>
            <p:ph type="dt" idx="10"/>
          </p:nvPr>
        </p:nvSpPr>
        <p:spPr>
          <a:xfrm>
            <a:off x="6583363" y="612775"/>
            <a:ext cx="957300" cy="4572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457200" y="274638"/>
            <a:ext cx="8229600" cy="11433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9" name="Google Shape;39;p7"/>
          <p:cNvSpPr txBox="1">
            <a:spLocks noGrp="1"/>
          </p:cNvSpPr>
          <p:nvPr>
            <p:ph type="body" idx="1"/>
          </p:nvPr>
        </p:nvSpPr>
        <p:spPr>
          <a:xfrm>
            <a:off x="457200" y="2249424"/>
            <a:ext cx="4038600" cy="45261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7"/>
          <p:cNvSpPr txBox="1">
            <a:spLocks noGrp="1"/>
          </p:cNvSpPr>
          <p:nvPr>
            <p:ph type="body" idx="2"/>
          </p:nvPr>
        </p:nvSpPr>
        <p:spPr>
          <a:xfrm>
            <a:off x="4648200" y="2249424"/>
            <a:ext cx="4038600" cy="45261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0"/>
        <p:cNvGrpSpPr/>
        <p:nvPr/>
      </p:nvGrpSpPr>
      <p:grpSpPr>
        <a:xfrm>
          <a:off x="0" y="0"/>
          <a:ext cx="0" cy="0"/>
          <a:chOff x="0" y="0"/>
          <a:chExt cx="0" cy="0"/>
        </a:xfrm>
      </p:grpSpPr>
      <p:sp>
        <p:nvSpPr>
          <p:cNvPr id="51" name="Google Shape;51;p9"/>
          <p:cNvSpPr txBox="1">
            <a:spLocks noGrp="1"/>
          </p:cNvSpPr>
          <p:nvPr>
            <p:ph type="ctrTitle"/>
          </p:nvPr>
        </p:nvSpPr>
        <p:spPr>
          <a:xfrm>
            <a:off x="685800" y="1122363"/>
            <a:ext cx="7772400" cy="23877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9"/>
          <p:cNvSpPr txBox="1">
            <a:spLocks noGrp="1"/>
          </p:cNvSpPr>
          <p:nvPr>
            <p:ph type="subTitle" idx="1"/>
          </p:nvPr>
        </p:nvSpPr>
        <p:spPr>
          <a:xfrm>
            <a:off x="1143000" y="3602038"/>
            <a:ext cx="6858000" cy="1655700"/>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628650" y="365126"/>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 name="Google Shape;58;p10"/>
          <p:cNvSpPr txBox="1">
            <a:spLocks noGrp="1"/>
          </p:cNvSpPr>
          <p:nvPr>
            <p:ph type="body" idx="1"/>
          </p:nvPr>
        </p:nvSpPr>
        <p:spPr>
          <a:xfrm>
            <a:off x="628650" y="1825625"/>
            <a:ext cx="78867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type="tx">
  <p:cSld name="TITLE_AND_BODY">
    <p:spTree>
      <p:nvGrpSpPr>
        <p:cNvPr id="1" name="Shape 62"/>
        <p:cNvGrpSpPr/>
        <p:nvPr/>
      </p:nvGrpSpPr>
      <p:grpSpPr>
        <a:xfrm>
          <a:off x="0" y="0"/>
          <a:ext cx="0" cy="0"/>
          <a:chOff x="0" y="0"/>
          <a:chExt cx="0" cy="0"/>
        </a:xfrm>
      </p:grpSpPr>
      <p:sp>
        <p:nvSpPr>
          <p:cNvPr id="63" name="Google Shape;63;p1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F1DD"/>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15" name="Google Shape;15;p1" descr="NMHC PPt Template Aug 2015-Footer-11.jpg"/>
          <p:cNvPicPr preferRelativeResize="0"/>
          <p:nvPr/>
        </p:nvPicPr>
        <p:blipFill rotWithShape="1">
          <a:blip r:embed="rId8">
            <a:alphaModFix/>
          </a:blip>
          <a:srcRect/>
          <a:stretch/>
        </p:blipFill>
        <p:spPr>
          <a:xfrm>
            <a:off x="0" y="6031992"/>
            <a:ext cx="9144000" cy="8260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628650" y="365126"/>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6" name="Google Shape;46;p8"/>
          <p:cNvSpPr txBox="1">
            <a:spLocks noGrp="1"/>
          </p:cNvSpPr>
          <p:nvPr>
            <p:ph type="body" idx="1"/>
          </p:nvPr>
        </p:nvSpPr>
        <p:spPr>
          <a:xfrm>
            <a:off x="628650" y="1825625"/>
            <a:ext cx="78867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8"/>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pa.org/topics/stress/index.aspx"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49"/>
        <p:cNvGrpSpPr/>
        <p:nvPr/>
      </p:nvGrpSpPr>
      <p:grpSpPr>
        <a:xfrm>
          <a:off x="0" y="0"/>
          <a:ext cx="0" cy="0"/>
          <a:chOff x="0" y="0"/>
          <a:chExt cx="0" cy="0"/>
        </a:xfrm>
      </p:grpSpPr>
      <p:sp>
        <p:nvSpPr>
          <p:cNvPr id="150" name="Google Shape;150;p28"/>
          <p:cNvSpPr txBox="1">
            <a:spLocks noGrp="1"/>
          </p:cNvSpPr>
          <p:nvPr>
            <p:ph type="ctrTitle"/>
          </p:nvPr>
        </p:nvSpPr>
        <p:spPr>
          <a:xfrm>
            <a:off x="685800" y="1615350"/>
            <a:ext cx="7772400" cy="147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2400">
                <a:solidFill>
                  <a:srgbClr val="212121"/>
                </a:solidFill>
              </a:rPr>
              <a:t>HCE State Conference</a:t>
            </a:r>
            <a:endParaRPr sz="2400">
              <a:solidFill>
                <a:srgbClr val="212121"/>
              </a:solidFill>
            </a:endParaRPr>
          </a:p>
          <a:p>
            <a:pPr marL="0" marR="0" lvl="0" indent="0" algn="ctr" rtl="0">
              <a:spcBef>
                <a:spcPts val="0"/>
              </a:spcBef>
              <a:spcAft>
                <a:spcPts val="0"/>
              </a:spcAft>
              <a:buClr>
                <a:schemeClr val="dk1"/>
              </a:buClr>
              <a:buFont typeface="Calibri"/>
              <a:buNone/>
            </a:pPr>
            <a:r>
              <a:rPr lang="en-US" sz="2400">
                <a:solidFill>
                  <a:srgbClr val="212121"/>
                </a:solidFill>
              </a:rPr>
              <a:t>Understand ACEs</a:t>
            </a:r>
            <a:endParaRPr sz="2400">
              <a:solidFill>
                <a:srgbClr val="212121"/>
              </a:solidFill>
            </a:endParaRPr>
          </a:p>
          <a:p>
            <a:pPr marL="0" marR="0" lvl="0" indent="0" algn="ctr" rtl="0">
              <a:spcBef>
                <a:spcPts val="0"/>
              </a:spcBef>
              <a:spcAft>
                <a:spcPts val="0"/>
              </a:spcAft>
              <a:buClr>
                <a:schemeClr val="dk1"/>
              </a:buClr>
              <a:buFont typeface="Calibri"/>
              <a:buNone/>
            </a:pPr>
            <a:r>
              <a:rPr lang="en-US" sz="2400">
                <a:solidFill>
                  <a:srgbClr val="212121"/>
                </a:solidFill>
              </a:rPr>
              <a:t>Adversity in Childhood-A Community Perspective</a:t>
            </a:r>
            <a:endParaRPr sz="2400">
              <a:solidFill>
                <a:srgbClr val="212121"/>
              </a:solidFill>
            </a:endParaRPr>
          </a:p>
        </p:txBody>
      </p:sp>
      <p:sp>
        <p:nvSpPr>
          <p:cNvPr id="151" name="Google Shape;151;p28"/>
          <p:cNvSpPr txBox="1">
            <a:spLocks noGrp="1"/>
          </p:cNvSpPr>
          <p:nvPr>
            <p:ph type="subTitle" idx="1"/>
          </p:nvPr>
        </p:nvSpPr>
        <p:spPr>
          <a:xfrm>
            <a:off x="1371600" y="3495150"/>
            <a:ext cx="6831300" cy="22470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rgbClr val="888888"/>
              </a:buClr>
              <a:buFont typeface="Arial"/>
              <a:buNone/>
            </a:pPr>
            <a:r>
              <a:rPr lang="en-US" sz="2400"/>
              <a:t>September 18th, 2018</a:t>
            </a:r>
            <a:endParaRPr sz="2400"/>
          </a:p>
          <a:p>
            <a:pPr marL="0" marR="0" lvl="0" indent="0" rtl="0">
              <a:spcBef>
                <a:spcPts val="0"/>
              </a:spcBef>
              <a:spcAft>
                <a:spcPts val="0"/>
              </a:spcAft>
              <a:buClr>
                <a:srgbClr val="888888"/>
              </a:buClr>
              <a:buFont typeface="Arial"/>
              <a:buNone/>
            </a:pPr>
            <a:r>
              <a:rPr lang="en-US" sz="2400"/>
              <a:t>Mandi Dornfeld</a:t>
            </a:r>
            <a:endParaRPr sz="2400"/>
          </a:p>
          <a:p>
            <a:pPr marL="0" marR="0" lvl="0" indent="0" rtl="0">
              <a:spcBef>
                <a:spcPts val="0"/>
              </a:spcBef>
              <a:spcAft>
                <a:spcPts val="0"/>
              </a:spcAft>
              <a:buClr>
                <a:srgbClr val="888888"/>
              </a:buClr>
              <a:buFont typeface="Arial"/>
              <a:buNone/>
            </a:pPr>
            <a:r>
              <a:rPr lang="en-US" sz="2400"/>
              <a:t>Human Development Family Relationship Educator</a:t>
            </a:r>
            <a:endParaRPr sz="2400"/>
          </a:p>
          <a:p>
            <a:pPr marL="0" marR="0" lvl="0" indent="0" rtl="0">
              <a:spcBef>
                <a:spcPts val="0"/>
              </a:spcBef>
              <a:spcAft>
                <a:spcPts val="0"/>
              </a:spcAft>
              <a:buClr>
                <a:srgbClr val="888888"/>
              </a:buClr>
              <a:buFont typeface="Arial"/>
              <a:buNone/>
            </a:pPr>
            <a:r>
              <a:rPr lang="en-US" sz="2400"/>
              <a:t>Winnebago County UW-Extension</a:t>
            </a:r>
            <a:endParaRPr sz="2400"/>
          </a:p>
        </p:txBody>
      </p:sp>
      <p:pic>
        <p:nvPicPr>
          <p:cNvPr id="152" name="Google Shape;152;p28"/>
          <p:cNvPicPr preferRelativeResize="0"/>
          <p:nvPr/>
        </p:nvPicPr>
        <p:blipFill rotWithShape="1">
          <a:blip r:embed="rId3">
            <a:alphaModFix/>
          </a:blip>
          <a:srcRect/>
          <a:stretch/>
        </p:blipFill>
        <p:spPr>
          <a:xfrm>
            <a:off x="6781656" y="6070546"/>
            <a:ext cx="2362350" cy="787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42"/>
        <p:cNvGrpSpPr/>
        <p:nvPr/>
      </p:nvGrpSpPr>
      <p:grpSpPr>
        <a:xfrm>
          <a:off x="0" y="0"/>
          <a:ext cx="0" cy="0"/>
          <a:chOff x="0" y="0"/>
          <a:chExt cx="0" cy="0"/>
        </a:xfrm>
      </p:grpSpPr>
      <p:sp>
        <p:nvSpPr>
          <p:cNvPr id="243" name="Google Shape;243;p37"/>
          <p:cNvSpPr txBox="1"/>
          <p:nvPr/>
        </p:nvSpPr>
        <p:spPr>
          <a:xfrm>
            <a:off x="483550" y="468050"/>
            <a:ext cx="7972200" cy="50445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542A00"/>
              </a:buClr>
              <a:buSzPts val="3200"/>
              <a:buFont typeface="Arial Narrow"/>
              <a:buNone/>
            </a:pPr>
            <a:r>
              <a:rPr lang="en-US" sz="2400">
                <a:solidFill>
                  <a:schemeClr val="dk1"/>
                </a:solidFill>
              </a:rPr>
              <a:t>“</a:t>
            </a:r>
            <a:r>
              <a:rPr lang="en-US" sz="2400">
                <a:solidFill>
                  <a:schemeClr val="dk1"/>
                </a:solidFill>
                <a:latin typeface="Calibri"/>
                <a:ea typeface="Calibri"/>
                <a:cs typeface="Calibri"/>
                <a:sym typeface="Calibri"/>
              </a:rPr>
              <a:t>Resilience is the process of adapting well in the face of adversity, trauma, tragedy, threats or significant sources of </a:t>
            </a:r>
            <a:r>
              <a:rPr lang="en-US" sz="2400">
                <a:uFill>
                  <a:noFill/>
                </a:uFill>
                <a:latin typeface="Calibri"/>
                <a:ea typeface="Calibri"/>
                <a:cs typeface="Calibri"/>
                <a:sym typeface="Calibri"/>
                <a:hlinkClick r:id="rId3"/>
              </a:rPr>
              <a:t>stress</a:t>
            </a:r>
            <a:r>
              <a:rPr lang="en-US" sz="2400" b="1">
                <a:latin typeface="Calibri"/>
                <a:ea typeface="Calibri"/>
                <a:cs typeface="Calibri"/>
                <a:sym typeface="Calibri"/>
              </a:rPr>
              <a:t>”</a:t>
            </a:r>
            <a:endParaRPr sz="2400" b="1">
              <a:latin typeface="Calibri"/>
              <a:ea typeface="Calibri"/>
              <a:cs typeface="Calibri"/>
              <a:sym typeface="Calibri"/>
            </a:endParaRPr>
          </a:p>
          <a:p>
            <a:pPr marL="0" marR="0" lvl="0" indent="0" algn="l" rtl="0">
              <a:spcBef>
                <a:spcPts val="0"/>
              </a:spcBef>
              <a:spcAft>
                <a:spcPts val="0"/>
              </a:spcAft>
              <a:buClr>
                <a:srgbClr val="542A00"/>
              </a:buClr>
              <a:buSzPts val="3200"/>
              <a:buFont typeface="Arial Narrow"/>
              <a:buNone/>
            </a:pPr>
            <a:endParaRPr sz="2400" b="1">
              <a:latin typeface="Calibri"/>
              <a:ea typeface="Calibri"/>
              <a:cs typeface="Calibri"/>
              <a:sym typeface="Calibri"/>
            </a:endParaRPr>
          </a:p>
          <a:p>
            <a:pPr marL="0" lvl="0" indent="0" rtl="0">
              <a:lnSpc>
                <a:spcPct val="115000"/>
              </a:lnSpc>
              <a:spcBef>
                <a:spcPts val="0"/>
              </a:spcBef>
              <a:spcAft>
                <a:spcPts val="0"/>
              </a:spcAft>
              <a:buNone/>
            </a:pPr>
            <a:r>
              <a:rPr lang="en-US" sz="2400" u="sng">
                <a:solidFill>
                  <a:schemeClr val="dk1"/>
                </a:solidFill>
                <a:latin typeface="Calibri"/>
                <a:ea typeface="Calibri"/>
                <a:cs typeface="Calibri"/>
                <a:sym typeface="Calibri"/>
              </a:rPr>
              <a:t>Characteristics of Resilient People</a:t>
            </a:r>
            <a:endParaRPr sz="2400" u="sng">
              <a:solidFill>
                <a:schemeClr val="dk1"/>
              </a:solidFill>
              <a:latin typeface="Calibri"/>
              <a:ea typeface="Calibri"/>
              <a:cs typeface="Calibri"/>
              <a:sym typeface="Calibri"/>
            </a:endParaRPr>
          </a:p>
          <a:p>
            <a:pPr marL="457200" lvl="0" indent="-3810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Healthy, supportive, caring relationships</a:t>
            </a:r>
            <a:endParaRPr sz="2400">
              <a:solidFill>
                <a:schemeClr val="dk1"/>
              </a:solidFill>
              <a:latin typeface="Calibri"/>
              <a:ea typeface="Calibri"/>
              <a:cs typeface="Calibri"/>
              <a:sym typeface="Calibri"/>
            </a:endParaRPr>
          </a:p>
          <a:p>
            <a:pPr marL="457200" lvl="0" indent="-3810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The capacity to make realistic plans and take steps to carry them out.</a:t>
            </a:r>
            <a:endParaRPr sz="2400">
              <a:solidFill>
                <a:schemeClr val="dk1"/>
              </a:solidFill>
              <a:latin typeface="Calibri"/>
              <a:ea typeface="Calibri"/>
              <a:cs typeface="Calibri"/>
              <a:sym typeface="Calibri"/>
            </a:endParaRPr>
          </a:p>
          <a:p>
            <a:pPr marL="457200" lvl="0" indent="-3810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A positive view of yourself and confidence in your strengths and abilities.</a:t>
            </a:r>
            <a:endParaRPr sz="2400">
              <a:solidFill>
                <a:schemeClr val="dk1"/>
              </a:solidFill>
              <a:latin typeface="Calibri"/>
              <a:ea typeface="Calibri"/>
              <a:cs typeface="Calibri"/>
              <a:sym typeface="Calibri"/>
            </a:endParaRPr>
          </a:p>
          <a:p>
            <a:pPr marL="457200" lvl="0" indent="-3810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Skills in communication and problem solving.</a:t>
            </a:r>
            <a:endParaRPr sz="2400">
              <a:solidFill>
                <a:schemeClr val="dk1"/>
              </a:solidFill>
              <a:latin typeface="Calibri"/>
              <a:ea typeface="Calibri"/>
              <a:cs typeface="Calibri"/>
              <a:sym typeface="Calibri"/>
            </a:endParaRPr>
          </a:p>
          <a:p>
            <a:pPr marL="457200" lvl="0" indent="-381000"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The capacity to manage strong feelings and impulses.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rgbClr val="542A00"/>
              </a:solidFill>
              <a:latin typeface="Calibri"/>
              <a:ea typeface="Calibri"/>
              <a:cs typeface="Calibri"/>
              <a:sym typeface="Calibri"/>
            </a:endParaRPr>
          </a:p>
          <a:p>
            <a:pPr marL="0" marR="0" lvl="0" indent="0" algn="ctr" rtl="0">
              <a:spcBef>
                <a:spcPts val="0"/>
              </a:spcBef>
              <a:spcAft>
                <a:spcPts val="0"/>
              </a:spcAft>
              <a:buClr>
                <a:srgbClr val="542A00"/>
              </a:buClr>
              <a:buSzPts val="1400"/>
              <a:buFont typeface="Arial Narrow"/>
              <a:buNone/>
            </a:pPr>
            <a:endParaRPr sz="2400" b="1" i="1">
              <a:solidFill>
                <a:srgbClr val="542A00"/>
              </a:solidFill>
              <a:latin typeface="Calibri"/>
              <a:ea typeface="Calibri"/>
              <a:cs typeface="Calibri"/>
              <a:sym typeface="Calibri"/>
            </a:endParaRPr>
          </a:p>
          <a:p>
            <a:pPr marL="0" marR="0" lvl="0" indent="0" algn="ctr" rtl="0">
              <a:spcBef>
                <a:spcPts val="0"/>
              </a:spcBef>
              <a:spcAft>
                <a:spcPts val="0"/>
              </a:spcAft>
              <a:buClr>
                <a:srgbClr val="542A00"/>
              </a:buClr>
              <a:buSzPts val="2800"/>
              <a:buFont typeface="Arial Narrow"/>
              <a:buNone/>
            </a:pPr>
            <a:endParaRPr sz="2400" b="1">
              <a:latin typeface="Calibri"/>
              <a:ea typeface="Calibri"/>
              <a:cs typeface="Calibri"/>
              <a:sym typeface="Calibri"/>
            </a:endParaRPr>
          </a:p>
          <a:p>
            <a:pPr marL="0" marR="0" lvl="0" indent="0" algn="ctr" rtl="0">
              <a:spcBef>
                <a:spcPts val="0"/>
              </a:spcBef>
              <a:spcAft>
                <a:spcPts val="0"/>
              </a:spcAft>
              <a:buClr>
                <a:srgbClr val="542A00"/>
              </a:buClr>
              <a:buSzPts val="3200"/>
              <a:buFont typeface="Arial Narrow"/>
              <a:buNone/>
            </a:pPr>
            <a:endParaRPr sz="3200" b="1" i="0">
              <a:solidFill>
                <a:srgbClr val="542A00"/>
              </a:solidFill>
              <a:latin typeface="Arial Narrow"/>
              <a:ea typeface="Arial Narrow"/>
              <a:cs typeface="Arial Narrow"/>
              <a:sym typeface="Arial Narrow"/>
            </a:endParaRPr>
          </a:p>
        </p:txBody>
      </p:sp>
      <p:pic>
        <p:nvPicPr>
          <p:cNvPr id="244" name="Google Shape;244;p37"/>
          <p:cNvPicPr preferRelativeResize="0"/>
          <p:nvPr/>
        </p:nvPicPr>
        <p:blipFill rotWithShape="1">
          <a:blip r:embed="rId4">
            <a:alphaModFix/>
          </a:blip>
          <a:srcRect/>
          <a:stretch/>
        </p:blipFill>
        <p:spPr>
          <a:xfrm>
            <a:off x="6689531" y="6070546"/>
            <a:ext cx="2362350" cy="787450"/>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48"/>
        <p:cNvGrpSpPr/>
        <p:nvPr/>
      </p:nvGrpSpPr>
      <p:grpSpPr>
        <a:xfrm>
          <a:off x="0" y="0"/>
          <a:ext cx="0" cy="0"/>
          <a:chOff x="0" y="0"/>
          <a:chExt cx="0" cy="0"/>
        </a:xfrm>
      </p:grpSpPr>
      <p:sp>
        <p:nvSpPr>
          <p:cNvPr id="249" name="Google Shape;249;p38"/>
          <p:cNvSpPr txBox="1"/>
          <p:nvPr/>
        </p:nvSpPr>
        <p:spPr>
          <a:xfrm>
            <a:off x="583275" y="1522250"/>
            <a:ext cx="7759500" cy="2919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r>
              <a:rPr lang="en-US" sz="2400">
                <a:latin typeface="Calibri"/>
                <a:ea typeface="Calibri"/>
                <a:cs typeface="Calibri"/>
                <a:sym typeface="Calibri"/>
              </a:rPr>
              <a:t>“Resilience in not an innate characteristic, it is a skill to be taught, learned, and practiced.”</a:t>
            </a:r>
            <a:endParaRPr sz="2400">
              <a:latin typeface="Calibri"/>
              <a:ea typeface="Calibri"/>
              <a:cs typeface="Calibri"/>
              <a:sym typeface="Calibri"/>
            </a:endParaRPr>
          </a:p>
          <a:p>
            <a:pPr marL="0" lvl="0" indent="0" rtl="0">
              <a:spcBef>
                <a:spcPts val="0"/>
              </a:spcBef>
              <a:spcAft>
                <a:spcPts val="0"/>
              </a:spcAft>
              <a:buNone/>
            </a:pPr>
            <a:r>
              <a:rPr lang="en-US" sz="2400">
                <a:latin typeface="Calibri"/>
                <a:ea typeface="Calibri"/>
                <a:cs typeface="Calibri"/>
                <a:sym typeface="Calibri"/>
              </a:rPr>
              <a:t> 						</a:t>
            </a:r>
            <a:endParaRPr sz="2400">
              <a:latin typeface="Calibri"/>
              <a:ea typeface="Calibri"/>
              <a:cs typeface="Calibri"/>
              <a:sym typeface="Calibri"/>
            </a:endParaRPr>
          </a:p>
          <a:p>
            <a:pPr marL="1828800" lvl="0" indent="457200" rtl="0">
              <a:spcBef>
                <a:spcPts val="0"/>
              </a:spcBef>
              <a:spcAft>
                <a:spcPts val="0"/>
              </a:spcAft>
              <a:buNone/>
            </a:pPr>
            <a:r>
              <a:rPr lang="en-US" sz="2400">
                <a:latin typeface="Calibri"/>
                <a:ea typeface="Calibri"/>
                <a:cs typeface="Calibri"/>
                <a:sym typeface="Calibri"/>
              </a:rPr>
              <a:t>-Jack Shonkoff, MD Harvard University</a:t>
            </a:r>
            <a:endParaRPr sz="2400">
              <a:latin typeface="Calibri"/>
              <a:ea typeface="Calibri"/>
              <a:cs typeface="Calibri"/>
              <a:sym typeface="Calibri"/>
            </a:endParaRPr>
          </a:p>
        </p:txBody>
      </p:sp>
      <p:pic>
        <p:nvPicPr>
          <p:cNvPr id="250" name="Google Shape;250;p38"/>
          <p:cNvPicPr preferRelativeResize="0"/>
          <p:nvPr/>
        </p:nvPicPr>
        <p:blipFill>
          <a:blip r:embed="rId3">
            <a:alphaModFix/>
          </a:blip>
          <a:stretch>
            <a:fillRect/>
          </a:stretch>
        </p:blipFill>
        <p:spPr>
          <a:xfrm>
            <a:off x="321650" y="3415526"/>
            <a:ext cx="3593974" cy="2395401"/>
          </a:xfrm>
          <a:prstGeom prst="rect">
            <a:avLst/>
          </a:prstGeom>
          <a:noFill/>
          <a:ln>
            <a:noFill/>
          </a:ln>
        </p:spPr>
      </p:pic>
      <p:pic>
        <p:nvPicPr>
          <p:cNvPr id="251" name="Google Shape;251;p38"/>
          <p:cNvPicPr preferRelativeResize="0"/>
          <p:nvPr/>
        </p:nvPicPr>
        <p:blipFill rotWithShape="1">
          <a:blip r:embed="rId4">
            <a:alphaModFix/>
          </a:blip>
          <a:srcRect/>
          <a:stretch/>
        </p:blipFill>
        <p:spPr>
          <a:xfrm>
            <a:off x="6699781" y="5968196"/>
            <a:ext cx="2362350" cy="787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56"/>
        <p:cNvGrpSpPr/>
        <p:nvPr/>
      </p:nvGrpSpPr>
      <p:grpSpPr>
        <a:xfrm>
          <a:off x="0" y="0"/>
          <a:ext cx="0" cy="0"/>
          <a:chOff x="0" y="0"/>
          <a:chExt cx="0" cy="0"/>
        </a:xfrm>
      </p:grpSpPr>
      <p:pic>
        <p:nvPicPr>
          <p:cNvPr id="257" name="Google Shape;257;p39"/>
          <p:cNvPicPr preferRelativeResize="0"/>
          <p:nvPr/>
        </p:nvPicPr>
        <p:blipFill rotWithShape="1">
          <a:blip r:embed="rId3">
            <a:alphaModFix/>
          </a:blip>
          <a:srcRect/>
          <a:stretch/>
        </p:blipFill>
        <p:spPr>
          <a:xfrm>
            <a:off x="6737481" y="6000171"/>
            <a:ext cx="2362350" cy="787450"/>
          </a:xfrm>
          <a:prstGeom prst="rect">
            <a:avLst/>
          </a:prstGeom>
          <a:noFill/>
          <a:ln>
            <a:noFill/>
          </a:ln>
        </p:spPr>
      </p:pic>
      <p:sp>
        <p:nvSpPr>
          <p:cNvPr id="258" name="Google Shape;258;p39"/>
          <p:cNvSpPr txBox="1"/>
          <p:nvPr/>
        </p:nvSpPr>
        <p:spPr>
          <a:xfrm>
            <a:off x="348700" y="1271150"/>
            <a:ext cx="8349600" cy="4645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latin typeface="Calibri"/>
                <a:ea typeface="Calibri"/>
                <a:cs typeface="Calibri"/>
                <a:sym typeface="Calibri"/>
              </a:rPr>
              <a:t>Resilience is much more than “Bouncing Back” from challenges and adversity.  In describing findings from the ACEs study, Felitti (2002b) acknowledged: </a:t>
            </a:r>
            <a:endParaRPr sz="2400">
              <a:latin typeface="Calibri"/>
              <a:ea typeface="Calibri"/>
              <a:cs typeface="Calibri"/>
              <a:sym typeface="Calibri"/>
            </a:endParaRPr>
          </a:p>
          <a:p>
            <a:pPr marL="0" lvl="0" indent="0" algn="ctr" rtl="0">
              <a:spcBef>
                <a:spcPts val="0"/>
              </a:spcBef>
              <a:spcAft>
                <a:spcPts val="0"/>
              </a:spcAft>
              <a:buNone/>
            </a:pPr>
            <a:r>
              <a:rPr lang="en-US" sz="2400" i="1">
                <a:latin typeface="Calibri"/>
                <a:ea typeface="Calibri"/>
                <a:cs typeface="Calibri"/>
                <a:sym typeface="Calibri"/>
              </a:rPr>
              <a:t>“...One does not just ‘get over’ some things, not even fifty years later.” </a:t>
            </a:r>
            <a:endParaRPr sz="2400" i="1">
              <a:latin typeface="Calibri"/>
              <a:ea typeface="Calibri"/>
              <a:cs typeface="Calibri"/>
              <a:sym typeface="Calibri"/>
            </a:endParaRPr>
          </a:p>
          <a:p>
            <a:pPr marL="0" lvl="0" indent="0" rtl="0">
              <a:spcBef>
                <a:spcPts val="0"/>
              </a:spcBef>
              <a:spcAft>
                <a:spcPts val="0"/>
              </a:spcAft>
              <a:buNone/>
            </a:pPr>
            <a:r>
              <a:rPr lang="en-US" sz="2400" i="1">
                <a:latin typeface="Calibri"/>
                <a:ea typeface="Calibri"/>
                <a:cs typeface="Calibri"/>
                <a:sym typeface="Calibri"/>
              </a:rPr>
              <a:t>Building resilience is helping people to</a:t>
            </a:r>
            <a:endParaRPr sz="2400" i="1">
              <a:latin typeface="Calibri"/>
              <a:ea typeface="Calibri"/>
              <a:cs typeface="Calibri"/>
              <a:sym typeface="Calibri"/>
            </a:endParaRPr>
          </a:p>
          <a:p>
            <a:pPr marL="457200" lvl="0" indent="-381000" rtl="0">
              <a:spcBef>
                <a:spcPts val="0"/>
              </a:spcBef>
              <a:spcAft>
                <a:spcPts val="0"/>
              </a:spcAft>
              <a:buSzPts val="2400"/>
              <a:buFont typeface="Calibri"/>
              <a:buChar char="●"/>
            </a:pPr>
            <a:r>
              <a:rPr lang="en-US" sz="2400" i="1">
                <a:latin typeface="Calibri"/>
                <a:ea typeface="Calibri"/>
                <a:cs typeface="Calibri"/>
                <a:sym typeface="Calibri"/>
              </a:rPr>
              <a:t>Successfully adapt despite current or past trauma and </a:t>
            </a:r>
            <a:endParaRPr sz="2400" i="1">
              <a:latin typeface="Calibri"/>
              <a:ea typeface="Calibri"/>
              <a:cs typeface="Calibri"/>
              <a:sym typeface="Calibri"/>
            </a:endParaRPr>
          </a:p>
          <a:p>
            <a:pPr marL="457200" lvl="0" indent="-381000" rtl="0">
              <a:spcBef>
                <a:spcPts val="0"/>
              </a:spcBef>
              <a:spcAft>
                <a:spcPts val="0"/>
              </a:spcAft>
              <a:buSzPts val="2400"/>
              <a:buFont typeface="Calibri"/>
              <a:buChar char="●"/>
            </a:pPr>
            <a:r>
              <a:rPr lang="en-US" sz="2400" i="1">
                <a:latin typeface="Calibri"/>
                <a:ea typeface="Calibri"/>
                <a:cs typeface="Calibri"/>
                <a:sym typeface="Calibri"/>
              </a:rPr>
              <a:t>Achieve personal growth and positive change </a:t>
            </a:r>
            <a:endParaRPr sz="2400" i="1">
              <a:latin typeface="Calibri"/>
              <a:ea typeface="Calibri"/>
              <a:cs typeface="Calibri"/>
              <a:sym typeface="Calibri"/>
            </a:endParaRPr>
          </a:p>
          <a:p>
            <a:pPr marL="0" lvl="0" indent="0" rtl="0">
              <a:spcBef>
                <a:spcPts val="0"/>
              </a:spcBef>
              <a:spcAft>
                <a:spcPts val="0"/>
              </a:spcAft>
              <a:buNone/>
            </a:pPr>
            <a:endParaRPr sz="2400" i="1">
              <a:latin typeface="Calibri"/>
              <a:ea typeface="Calibri"/>
              <a:cs typeface="Calibri"/>
              <a:sym typeface="Calibri"/>
            </a:endParaRPr>
          </a:p>
          <a:p>
            <a:pPr marL="0" lvl="0" indent="0" rtl="0">
              <a:spcBef>
                <a:spcPts val="0"/>
              </a:spcBef>
              <a:spcAft>
                <a:spcPts val="0"/>
              </a:spcAft>
              <a:buNone/>
            </a:pPr>
            <a:r>
              <a:rPr lang="en-US" sz="1800" i="1">
                <a:latin typeface="Calibri"/>
                <a:ea typeface="Calibri"/>
                <a:cs typeface="Calibri"/>
                <a:sym typeface="Calibri"/>
              </a:rPr>
              <a:t>Intentional, and sometimes intensive, interventions are needed to help people learn to develop resilience</a:t>
            </a:r>
            <a:endParaRPr sz="1800" i="1">
              <a:latin typeface="Calibri"/>
              <a:ea typeface="Calibri"/>
              <a:cs typeface="Calibri"/>
              <a:sym typeface="Calibri"/>
            </a:endParaRPr>
          </a:p>
          <a:p>
            <a:pPr marL="0" lvl="0" indent="0" rtl="0">
              <a:spcBef>
                <a:spcPts val="0"/>
              </a:spcBef>
              <a:spcAft>
                <a:spcPts val="0"/>
              </a:spcAft>
              <a:buNone/>
            </a:pPr>
            <a:endParaRPr sz="1800" i="1">
              <a:latin typeface="Calibri"/>
              <a:ea typeface="Calibri"/>
              <a:cs typeface="Calibri"/>
              <a:sym typeface="Calibri"/>
            </a:endParaRPr>
          </a:p>
          <a:p>
            <a:pPr marL="0" lvl="0" indent="0" algn="r" rtl="0">
              <a:spcBef>
                <a:spcPts val="0"/>
              </a:spcBef>
              <a:spcAft>
                <a:spcPts val="0"/>
              </a:spcAft>
              <a:buClr>
                <a:schemeClr val="dk1"/>
              </a:buClr>
              <a:buSzPts val="1100"/>
              <a:buFont typeface="Arial"/>
              <a:buNone/>
            </a:pPr>
            <a:r>
              <a:rPr lang="en-US" i="1">
                <a:solidFill>
                  <a:schemeClr val="dk1"/>
                </a:solidFill>
                <a:latin typeface="Calibri"/>
                <a:ea typeface="Calibri"/>
                <a:cs typeface="Calibri"/>
                <a:sym typeface="Calibri"/>
              </a:rPr>
              <a:t>Source: Mary Sciaraffa, Ph.D. CFLE, Eastern Kentucky University</a:t>
            </a:r>
            <a:endParaRPr sz="1800" i="1">
              <a:latin typeface="Calibri"/>
              <a:ea typeface="Calibri"/>
              <a:cs typeface="Calibri"/>
              <a:sym typeface="Calibri"/>
            </a:endParaRPr>
          </a:p>
          <a:p>
            <a:pPr marL="0" lvl="0" indent="0" algn="r" rtl="0">
              <a:spcBef>
                <a:spcPts val="0"/>
              </a:spcBef>
              <a:spcAft>
                <a:spcPts val="0"/>
              </a:spcAft>
              <a:buNone/>
            </a:pPr>
            <a:endParaRPr sz="1800" i="1">
              <a:latin typeface="Calibri"/>
              <a:ea typeface="Calibri"/>
              <a:cs typeface="Calibri"/>
              <a:sym typeface="Calibri"/>
            </a:endParaRPr>
          </a:p>
          <a:p>
            <a:pPr marL="0" lvl="0" indent="0" algn="r" rtl="0">
              <a:spcBef>
                <a:spcPts val="0"/>
              </a:spcBef>
              <a:spcAft>
                <a:spcPts val="0"/>
              </a:spcAft>
              <a:buNone/>
            </a:pPr>
            <a:endParaRPr sz="1800" i="1">
              <a:latin typeface="Calibri"/>
              <a:ea typeface="Calibri"/>
              <a:cs typeface="Calibri"/>
              <a:sym typeface="Calibri"/>
            </a:endParaRPr>
          </a:p>
          <a:p>
            <a:pPr marL="0" lvl="0" indent="0" algn="r" rtl="0">
              <a:spcBef>
                <a:spcPts val="0"/>
              </a:spcBef>
              <a:spcAft>
                <a:spcPts val="0"/>
              </a:spcAft>
              <a:buNone/>
            </a:pPr>
            <a:endParaRPr i="1">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63"/>
        <p:cNvGrpSpPr/>
        <p:nvPr/>
      </p:nvGrpSpPr>
      <p:grpSpPr>
        <a:xfrm>
          <a:off x="0" y="0"/>
          <a:ext cx="0" cy="0"/>
          <a:chOff x="0" y="0"/>
          <a:chExt cx="0" cy="0"/>
        </a:xfrm>
      </p:grpSpPr>
      <p:pic>
        <p:nvPicPr>
          <p:cNvPr id="264" name="Google Shape;264;p40"/>
          <p:cNvPicPr preferRelativeResize="0"/>
          <p:nvPr/>
        </p:nvPicPr>
        <p:blipFill rotWithShape="1">
          <a:blip r:embed="rId3">
            <a:alphaModFix/>
          </a:blip>
          <a:srcRect/>
          <a:stretch/>
        </p:blipFill>
        <p:spPr>
          <a:xfrm>
            <a:off x="6420184" y="5920645"/>
            <a:ext cx="2613200" cy="871075"/>
          </a:xfrm>
          <a:prstGeom prst="rect">
            <a:avLst/>
          </a:prstGeom>
          <a:noFill/>
          <a:ln>
            <a:noFill/>
          </a:ln>
        </p:spPr>
      </p:pic>
      <p:sp>
        <p:nvSpPr>
          <p:cNvPr id="265" name="Google Shape;265;p40"/>
          <p:cNvSpPr txBox="1"/>
          <p:nvPr/>
        </p:nvSpPr>
        <p:spPr>
          <a:xfrm>
            <a:off x="910225" y="1051450"/>
            <a:ext cx="7783800" cy="51789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100"/>
              </a:spcBef>
              <a:spcAft>
                <a:spcPts val="0"/>
              </a:spcAft>
              <a:buNone/>
            </a:pPr>
            <a:r>
              <a:rPr lang="en-US" sz="3000">
                <a:latin typeface="Calibri"/>
                <a:ea typeface="Calibri"/>
                <a:cs typeface="Calibri"/>
                <a:sym typeface="Calibri"/>
              </a:rPr>
              <a:t>Building the Skill of Resilience</a:t>
            </a:r>
            <a:endParaRPr sz="3000">
              <a:latin typeface="Calibri"/>
              <a:ea typeface="Calibri"/>
              <a:cs typeface="Calibri"/>
              <a:sym typeface="Calibri"/>
            </a:endParaRPr>
          </a:p>
          <a:p>
            <a:pPr marL="457200" lvl="0" indent="-381000" rtl="0">
              <a:lnSpc>
                <a:spcPct val="115000"/>
              </a:lnSpc>
              <a:spcBef>
                <a:spcPts val="100"/>
              </a:spcBef>
              <a:spcAft>
                <a:spcPts val="0"/>
              </a:spcAft>
              <a:buSzPts val="2400"/>
              <a:buFont typeface="Calibri"/>
              <a:buChar char="●"/>
            </a:pPr>
            <a:r>
              <a:rPr lang="en-US" sz="2400">
                <a:latin typeface="Calibri"/>
                <a:ea typeface="Calibri"/>
                <a:cs typeface="Calibri"/>
                <a:sym typeface="Calibri"/>
              </a:rPr>
              <a:t>Create opportunities for parents to create and maintain positive relationships.</a:t>
            </a:r>
            <a:endParaRPr sz="2400">
              <a:latin typeface="Calibri"/>
              <a:ea typeface="Calibri"/>
              <a:cs typeface="Calibri"/>
              <a:sym typeface="Calibri"/>
            </a:endParaRPr>
          </a:p>
          <a:p>
            <a:pPr marL="457200" lvl="0" indent="-381000" rtl="0">
              <a:lnSpc>
                <a:spcPct val="115000"/>
              </a:lnSpc>
              <a:spcBef>
                <a:spcPts val="0"/>
              </a:spcBef>
              <a:spcAft>
                <a:spcPts val="0"/>
              </a:spcAft>
              <a:buSzPts val="2400"/>
              <a:buFont typeface="Calibri"/>
              <a:buChar char="●"/>
            </a:pPr>
            <a:r>
              <a:rPr lang="en-US" sz="2400">
                <a:latin typeface="Calibri"/>
                <a:ea typeface="Calibri"/>
                <a:cs typeface="Calibri"/>
                <a:sym typeface="Calibri"/>
              </a:rPr>
              <a:t>Support parents as they build their problem-solving and planning skills.</a:t>
            </a:r>
            <a:endParaRPr sz="2400">
              <a:latin typeface="Calibri"/>
              <a:ea typeface="Calibri"/>
              <a:cs typeface="Calibri"/>
              <a:sym typeface="Calibri"/>
            </a:endParaRPr>
          </a:p>
          <a:p>
            <a:pPr marL="457200" lvl="0" indent="-381000" rtl="0">
              <a:lnSpc>
                <a:spcPct val="115000"/>
              </a:lnSpc>
              <a:spcBef>
                <a:spcPts val="0"/>
              </a:spcBef>
              <a:spcAft>
                <a:spcPts val="0"/>
              </a:spcAft>
              <a:buSzPts val="2400"/>
              <a:buFont typeface="Calibri"/>
              <a:buChar char="●"/>
            </a:pPr>
            <a:r>
              <a:rPr lang="en-US" sz="2400">
                <a:latin typeface="Calibri"/>
                <a:ea typeface="Calibri"/>
                <a:cs typeface="Calibri"/>
                <a:sym typeface="Calibri"/>
              </a:rPr>
              <a:t>Remind parents that they are the first and best person to buffer their child from stress.</a:t>
            </a:r>
            <a:endParaRPr sz="2400">
              <a:latin typeface="Calibri"/>
              <a:ea typeface="Calibri"/>
              <a:cs typeface="Calibri"/>
              <a:sym typeface="Calibri"/>
            </a:endParaRPr>
          </a:p>
          <a:p>
            <a:pPr marL="457200" lvl="0" indent="-381000" rtl="0">
              <a:lnSpc>
                <a:spcPct val="115000"/>
              </a:lnSpc>
              <a:spcBef>
                <a:spcPts val="0"/>
              </a:spcBef>
              <a:spcAft>
                <a:spcPts val="0"/>
              </a:spcAft>
              <a:buSzPts val="2400"/>
              <a:buFont typeface="Calibri"/>
              <a:buChar char="●"/>
            </a:pPr>
            <a:r>
              <a:rPr lang="en-US" sz="2400">
                <a:latin typeface="Calibri"/>
                <a:ea typeface="Calibri"/>
                <a:cs typeface="Calibri"/>
                <a:sym typeface="Calibri"/>
              </a:rPr>
              <a:t>Support parents as they build their stress management skills.</a:t>
            </a:r>
            <a:endParaRPr sz="2400">
              <a:latin typeface="Calibri"/>
              <a:ea typeface="Calibri"/>
              <a:cs typeface="Calibri"/>
              <a:sym typeface="Calibri"/>
            </a:endParaRPr>
          </a:p>
          <a:p>
            <a:pPr marL="0" lvl="0" indent="0" rtl="0">
              <a:lnSpc>
                <a:spcPct val="115000"/>
              </a:lnSpc>
              <a:spcBef>
                <a:spcPts val="100"/>
              </a:spcBef>
              <a:spcAft>
                <a:spcPts val="0"/>
              </a:spcAft>
              <a:buNone/>
            </a:pPr>
            <a:endParaRPr sz="1200">
              <a:solidFill>
                <a:schemeClr val="dk1"/>
              </a:solidFill>
              <a:highlight>
                <a:srgbClr val="FFFFFF"/>
              </a:highlight>
            </a:endParaRPr>
          </a:p>
          <a:p>
            <a:pPr marL="0" lvl="0" indent="0" rtl="0">
              <a:lnSpc>
                <a:spcPct val="115000"/>
              </a:lnSpc>
              <a:spcBef>
                <a:spcPts val="100"/>
              </a:spcBef>
              <a:spcAft>
                <a:spcPts val="0"/>
              </a:spcAft>
              <a:buNone/>
            </a:pPr>
            <a:endParaRPr sz="1200">
              <a:solidFill>
                <a:schemeClr val="dk1"/>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58"/>
        <p:cNvGrpSpPr/>
        <p:nvPr/>
      </p:nvGrpSpPr>
      <p:grpSpPr>
        <a:xfrm>
          <a:off x="0" y="0"/>
          <a:ext cx="0" cy="0"/>
          <a:chOff x="0" y="0"/>
          <a:chExt cx="0" cy="0"/>
        </a:xfrm>
      </p:grpSpPr>
      <p:sp>
        <p:nvSpPr>
          <p:cNvPr id="159" name="Google Shape;159;p29"/>
          <p:cNvSpPr txBox="1">
            <a:spLocks noGrp="1"/>
          </p:cNvSpPr>
          <p:nvPr>
            <p:ph type="title" idx="4294967295"/>
          </p:nvPr>
        </p:nvSpPr>
        <p:spPr>
          <a:xfrm>
            <a:off x="2642400" y="287333"/>
            <a:ext cx="6501600" cy="1143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What Are ACEs?</a:t>
            </a:r>
            <a:br>
              <a:rPr lang="en-US" sz="4400" b="1" i="0" u="none" strike="noStrike" cap="none">
                <a:solidFill>
                  <a:schemeClr val="dk1"/>
                </a:solidFill>
                <a:latin typeface="Calibri"/>
                <a:ea typeface="Calibri"/>
                <a:cs typeface="Calibri"/>
                <a:sym typeface="Calibri"/>
              </a:rPr>
            </a:br>
            <a:r>
              <a:rPr lang="en-US" sz="2000" b="1" i="0" u="none" strike="noStrike" cap="none">
                <a:solidFill>
                  <a:schemeClr val="dk1"/>
                </a:solidFill>
                <a:latin typeface="Calibri"/>
                <a:ea typeface="Calibri"/>
                <a:cs typeface="Calibri"/>
                <a:sym typeface="Calibri"/>
              </a:rPr>
              <a:t>Adverse Childhood Experiences</a:t>
            </a:r>
            <a:endParaRPr/>
          </a:p>
        </p:txBody>
      </p:sp>
      <p:sp>
        <p:nvSpPr>
          <p:cNvPr id="160" name="Google Shape;160;p29"/>
          <p:cNvSpPr txBox="1">
            <a:spLocks noGrp="1"/>
          </p:cNvSpPr>
          <p:nvPr>
            <p:ph type="body" idx="4294967295"/>
          </p:nvPr>
        </p:nvSpPr>
        <p:spPr>
          <a:xfrm>
            <a:off x="3001550" y="1642000"/>
            <a:ext cx="6142500" cy="4361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Font typeface="Arial"/>
              <a:buNone/>
            </a:pPr>
            <a:r>
              <a:rPr lang="en-US" sz="3200" b="0" i="0" u="none" strike="noStrike" cap="none">
                <a:solidFill>
                  <a:schemeClr val="dk1"/>
                </a:solidFill>
                <a:latin typeface="Calibri"/>
                <a:ea typeface="Calibri"/>
                <a:cs typeface="Calibri"/>
                <a:sym typeface="Calibri"/>
              </a:rPr>
              <a:t>ACEs are experiences in childhood that threaten or harm physical or emotional integrity of the child or someone close to them, overwhelm the ability to respond, and create significant difficulty in functioning.</a:t>
            </a:r>
            <a:endParaRPr/>
          </a:p>
          <a:p>
            <a:pPr marL="0" marR="0" lvl="0" indent="0" algn="ctr"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a:p>
            <a:pPr marL="342900" marR="0" lvl="0" indent="-139700" algn="ctr"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ctr"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61" name="Google Shape;161;p29" descr="C:\Users\kflack\AppData\Local\Microsoft\Windows\Temporary Internet Files\Content.IE5\UPTAFVBK\MPj04140990000[1].jpg"/>
          <p:cNvPicPr preferRelativeResize="0"/>
          <p:nvPr/>
        </p:nvPicPr>
        <p:blipFill rotWithShape="1">
          <a:blip r:embed="rId3">
            <a:alphaModFix/>
          </a:blip>
          <a:srcRect/>
          <a:stretch/>
        </p:blipFill>
        <p:spPr>
          <a:xfrm>
            <a:off x="152400" y="152400"/>
            <a:ext cx="1981200" cy="1943100"/>
          </a:xfrm>
          <a:prstGeom prst="rect">
            <a:avLst/>
          </a:prstGeom>
          <a:noFill/>
          <a:ln>
            <a:noFill/>
          </a:ln>
        </p:spPr>
      </p:pic>
      <p:pic>
        <p:nvPicPr>
          <p:cNvPr id="162" name="Google Shape;162;p29" descr="C:\Users\kflack\AppData\Local\Microsoft\Windows\Temporary Internet Files\Content.IE5\4FW9K2JE\MPj01788450000[1].jpg"/>
          <p:cNvPicPr preferRelativeResize="0"/>
          <p:nvPr/>
        </p:nvPicPr>
        <p:blipFill rotWithShape="1">
          <a:blip r:embed="rId4">
            <a:alphaModFix/>
          </a:blip>
          <a:srcRect/>
          <a:stretch/>
        </p:blipFill>
        <p:spPr>
          <a:xfrm>
            <a:off x="152401" y="3465162"/>
            <a:ext cx="2743200" cy="1828800"/>
          </a:xfrm>
          <a:prstGeom prst="rect">
            <a:avLst/>
          </a:prstGeom>
          <a:noFill/>
          <a:ln>
            <a:noFill/>
          </a:ln>
        </p:spPr>
      </p:pic>
      <p:pic>
        <p:nvPicPr>
          <p:cNvPr id="163" name="Google Shape;163;p29"/>
          <p:cNvPicPr preferRelativeResize="0"/>
          <p:nvPr/>
        </p:nvPicPr>
        <p:blipFill rotWithShape="1">
          <a:blip r:embed="rId5">
            <a:alphaModFix/>
          </a:blip>
          <a:srcRect/>
          <a:stretch/>
        </p:blipFill>
        <p:spPr>
          <a:xfrm>
            <a:off x="6781656" y="6070546"/>
            <a:ext cx="2362350" cy="787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68"/>
        <p:cNvGrpSpPr/>
        <p:nvPr/>
      </p:nvGrpSpPr>
      <p:grpSpPr>
        <a:xfrm>
          <a:off x="0" y="0"/>
          <a:ext cx="0" cy="0"/>
          <a:chOff x="0" y="0"/>
          <a:chExt cx="0" cy="0"/>
        </a:xfrm>
      </p:grpSpPr>
      <p:pic>
        <p:nvPicPr>
          <p:cNvPr id="169" name="Google Shape;169;p30"/>
          <p:cNvPicPr preferRelativeResize="0"/>
          <p:nvPr/>
        </p:nvPicPr>
        <p:blipFill rotWithShape="1">
          <a:blip r:embed="rId3">
            <a:alphaModFix/>
          </a:blip>
          <a:srcRect l="34342" t="20877" r="31872" b="6252"/>
          <a:stretch/>
        </p:blipFill>
        <p:spPr>
          <a:xfrm rot="-567116">
            <a:off x="5577481" y="363206"/>
            <a:ext cx="2994149" cy="4033544"/>
          </a:xfrm>
          <a:prstGeom prst="rect">
            <a:avLst/>
          </a:prstGeom>
          <a:noFill/>
          <a:ln w="38100" cap="flat" cmpd="sng">
            <a:solidFill>
              <a:srgbClr val="76923C"/>
            </a:solidFill>
            <a:prstDash val="solid"/>
            <a:miter lim="8000"/>
            <a:headEnd type="none" w="sm" len="sm"/>
            <a:tailEnd type="none" w="sm" len="sm"/>
          </a:ln>
        </p:spPr>
      </p:pic>
      <p:sp>
        <p:nvSpPr>
          <p:cNvPr id="170" name="Google Shape;170;p30"/>
          <p:cNvSpPr txBox="1"/>
          <p:nvPr/>
        </p:nvSpPr>
        <p:spPr>
          <a:xfrm>
            <a:off x="126542" y="4"/>
            <a:ext cx="4293000" cy="92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1" i="0" u="none" strike="noStrike" cap="none">
                <a:solidFill>
                  <a:schemeClr val="dk1"/>
                </a:solidFill>
                <a:latin typeface="Calibri"/>
                <a:ea typeface="Calibri"/>
                <a:cs typeface="Calibri"/>
                <a:sym typeface="Calibri"/>
              </a:rPr>
              <a:t>The ACE Study</a:t>
            </a:r>
            <a:endParaRPr sz="5400" b="1">
              <a:solidFill>
                <a:schemeClr val="dk1"/>
              </a:solidFill>
              <a:latin typeface="Calibri"/>
              <a:ea typeface="Calibri"/>
              <a:cs typeface="Calibri"/>
              <a:sym typeface="Calibri"/>
            </a:endParaRPr>
          </a:p>
        </p:txBody>
      </p:sp>
      <p:sp>
        <p:nvSpPr>
          <p:cNvPr id="171" name="Google Shape;171;p30"/>
          <p:cNvSpPr/>
          <p:nvPr/>
        </p:nvSpPr>
        <p:spPr>
          <a:xfrm>
            <a:off x="4906765" y="4613031"/>
            <a:ext cx="41058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Confidential survey asking questions about childhood trauma and current health status and behaviors combined with physical examination</a:t>
            </a:r>
            <a:endParaRPr/>
          </a:p>
        </p:txBody>
      </p:sp>
      <p:sp>
        <p:nvSpPr>
          <p:cNvPr id="172" name="Google Shape;172;p30"/>
          <p:cNvSpPr/>
          <p:nvPr/>
        </p:nvSpPr>
        <p:spPr>
          <a:xfrm>
            <a:off x="67900" y="3632467"/>
            <a:ext cx="4826400" cy="260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dk1"/>
                </a:solidFill>
                <a:latin typeface="Calibri"/>
                <a:ea typeface="Calibri"/>
                <a:cs typeface="Calibri"/>
                <a:sym typeface="Calibri"/>
              </a:rPr>
              <a:t>Demographics: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Primary care setting </a:t>
            </a:r>
            <a:endParaRPr sz="1800"/>
          </a:p>
          <a:p>
            <a:pPr marL="0" marR="0" lvl="0" indent="0" algn="l" rtl="0">
              <a:spcBef>
                <a:spcPts val="360"/>
              </a:spcBef>
              <a:spcAft>
                <a:spcPts val="0"/>
              </a:spcAft>
              <a:buNone/>
            </a:pPr>
            <a:r>
              <a:rPr lang="en-US" sz="1800">
                <a:solidFill>
                  <a:schemeClr val="dk1"/>
                </a:solidFill>
                <a:latin typeface="Calibri"/>
                <a:ea typeface="Calibri"/>
                <a:cs typeface="Calibri"/>
                <a:sym typeface="Calibri"/>
              </a:rPr>
              <a:t>Median age:   57 yr. old</a:t>
            </a:r>
            <a:endParaRPr sz="1800"/>
          </a:p>
          <a:p>
            <a:pPr marL="0" marR="0" lvl="0" indent="0" algn="l" rtl="0">
              <a:spcBef>
                <a:spcPts val="360"/>
              </a:spcBef>
              <a:spcAft>
                <a:spcPts val="0"/>
              </a:spcAft>
              <a:buNone/>
            </a:pPr>
            <a:r>
              <a:rPr lang="en-US" sz="1800">
                <a:solidFill>
                  <a:schemeClr val="dk1"/>
                </a:solidFill>
                <a:latin typeface="Calibri"/>
                <a:ea typeface="Calibri"/>
                <a:cs typeface="Calibri"/>
                <a:sym typeface="Calibri"/>
              </a:rPr>
              <a:t>Educated:  39% college grads, 36% some college</a:t>
            </a:r>
            <a:endParaRPr sz="1800">
              <a:solidFill>
                <a:schemeClr val="dk1"/>
              </a:solidFill>
              <a:latin typeface="Calibri"/>
              <a:ea typeface="Calibri"/>
              <a:cs typeface="Calibri"/>
              <a:sym typeface="Calibri"/>
            </a:endParaRPr>
          </a:p>
          <a:p>
            <a:pPr marL="0" marR="0" lvl="0" indent="0" algn="l" rtl="0">
              <a:spcBef>
                <a:spcPts val="360"/>
              </a:spcBef>
              <a:spcAft>
                <a:spcPts val="0"/>
              </a:spcAft>
              <a:buNone/>
            </a:pPr>
            <a:r>
              <a:rPr lang="en-US" sz="1800">
                <a:solidFill>
                  <a:schemeClr val="dk1"/>
                </a:solidFill>
                <a:latin typeface="Calibri"/>
                <a:ea typeface="Calibri"/>
                <a:cs typeface="Calibri"/>
                <a:sym typeface="Calibri"/>
              </a:rPr>
              <a:t>Middle class / living wage jobs with insurance</a:t>
            </a:r>
            <a:endParaRPr sz="1800">
              <a:solidFill>
                <a:schemeClr val="dk1"/>
              </a:solidFill>
              <a:latin typeface="Calibri"/>
              <a:ea typeface="Calibri"/>
              <a:cs typeface="Calibri"/>
              <a:sym typeface="Calibri"/>
            </a:endParaRPr>
          </a:p>
          <a:p>
            <a:pPr marL="0" marR="0" lvl="0" indent="0" algn="l" rtl="0">
              <a:spcBef>
                <a:spcPts val="360"/>
              </a:spcBef>
              <a:spcAft>
                <a:spcPts val="0"/>
              </a:spcAft>
              <a:buNone/>
            </a:pPr>
            <a:r>
              <a:rPr lang="en-US" sz="1800">
                <a:solidFill>
                  <a:schemeClr val="dk1"/>
                </a:solidFill>
                <a:latin typeface="Calibri"/>
                <a:ea typeface="Calibri"/>
                <a:cs typeface="Calibri"/>
                <a:sym typeface="Calibri"/>
              </a:rPr>
              <a:t>Predominantly white:  75% Caucasian</a:t>
            </a:r>
            <a:endParaRPr sz="1800">
              <a:solidFill>
                <a:schemeClr val="dk1"/>
              </a:solidFill>
              <a:latin typeface="Calibri"/>
              <a:ea typeface="Calibri"/>
              <a:cs typeface="Calibri"/>
              <a:sym typeface="Calibri"/>
            </a:endParaRPr>
          </a:p>
        </p:txBody>
      </p:sp>
      <p:sp>
        <p:nvSpPr>
          <p:cNvPr id="173" name="Google Shape;173;p30"/>
          <p:cNvSpPr/>
          <p:nvPr/>
        </p:nvSpPr>
        <p:spPr>
          <a:xfrm>
            <a:off x="126550" y="1152867"/>
            <a:ext cx="4709100" cy="2479500"/>
          </a:xfrm>
          <a:prstGeom prst="roundRect">
            <a:avLst>
              <a:gd name="adj" fmla="val 16667"/>
            </a:avLst>
          </a:prstGeom>
          <a:solidFill>
            <a:srgbClr val="003300"/>
          </a:solidFill>
          <a:ln w="25400" cap="flat" cmpd="sng">
            <a:solidFill>
              <a:srgbClr val="00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The largest study of its kind ever to examine - over the lifespan - the medical, social, and economic consequences in adults of adverse childhood experiences</a:t>
            </a:r>
            <a:endParaRPr sz="2400">
              <a:solidFill>
                <a:schemeClr val="lt1"/>
              </a:solidFill>
              <a:latin typeface="Calibri"/>
              <a:ea typeface="Calibri"/>
              <a:cs typeface="Calibri"/>
              <a:sym typeface="Calibri"/>
            </a:endParaRPr>
          </a:p>
        </p:txBody>
      </p:sp>
      <p:pic>
        <p:nvPicPr>
          <p:cNvPr id="174" name="Google Shape;174;p30"/>
          <p:cNvPicPr preferRelativeResize="0"/>
          <p:nvPr/>
        </p:nvPicPr>
        <p:blipFill rotWithShape="1">
          <a:blip r:embed="rId4">
            <a:alphaModFix/>
          </a:blip>
          <a:srcRect/>
          <a:stretch/>
        </p:blipFill>
        <p:spPr>
          <a:xfrm>
            <a:off x="6737481" y="6070546"/>
            <a:ext cx="2362350" cy="787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533400" y="152400"/>
            <a:ext cx="8229600" cy="11433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ACEs – Measured in Original Study</a:t>
            </a:r>
            <a:br>
              <a:rPr lang="en-US" sz="4400" b="1" i="0" u="none" strike="noStrike" cap="none">
                <a:solidFill>
                  <a:schemeClr val="dk1"/>
                </a:solidFill>
                <a:latin typeface="Calibri"/>
                <a:ea typeface="Calibri"/>
                <a:cs typeface="Calibri"/>
                <a:sym typeface="Calibri"/>
              </a:rPr>
            </a:br>
            <a:r>
              <a:rPr lang="en-US" sz="1600" b="1" i="0" u="none" strike="noStrike" cap="none">
                <a:solidFill>
                  <a:schemeClr val="dk1"/>
                </a:solidFill>
                <a:latin typeface="Calibri"/>
                <a:ea typeface="Calibri"/>
                <a:cs typeface="Calibri"/>
                <a:sym typeface="Calibri"/>
              </a:rPr>
              <a:t>Occurring before the age of 18</a:t>
            </a:r>
            <a:endParaRPr sz="4400" b="0" i="0" u="none" strike="noStrike" cap="none">
              <a:solidFill>
                <a:schemeClr val="dk1"/>
              </a:solidFill>
              <a:latin typeface="Calibri"/>
              <a:ea typeface="Calibri"/>
              <a:cs typeface="Calibri"/>
              <a:sym typeface="Calibri"/>
            </a:endParaRPr>
          </a:p>
        </p:txBody>
      </p:sp>
      <p:sp>
        <p:nvSpPr>
          <p:cNvPr id="180" name="Google Shape;180;p31"/>
          <p:cNvSpPr txBox="1">
            <a:spLocks noGrp="1"/>
          </p:cNvSpPr>
          <p:nvPr>
            <p:ph type="body" idx="1"/>
          </p:nvPr>
        </p:nvSpPr>
        <p:spPr>
          <a:xfrm>
            <a:off x="205325" y="978267"/>
            <a:ext cx="8824800" cy="57603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Font typeface="Arial"/>
              <a:buNone/>
            </a:pPr>
            <a:r>
              <a:rPr lang="en-US" sz="2400" b="1" i="1" u="none" strike="noStrike" cap="none">
                <a:solidFill>
                  <a:schemeClr val="dk1"/>
                </a:solidFill>
                <a:latin typeface="Calibri"/>
                <a:ea typeface="Calibri"/>
                <a:cs typeface="Calibri"/>
                <a:sym typeface="Calibri"/>
              </a:rPr>
              <a:t>Abuse</a:t>
            </a:r>
            <a:endParaRPr sz="2400"/>
          </a:p>
          <a:p>
            <a:pPr marL="342900" marR="0" lvl="0" indent="-339725"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Child physical abuse </a:t>
            </a:r>
            <a:endParaRPr sz="1800"/>
          </a:p>
          <a:p>
            <a:pPr marL="342900" marR="0" lvl="0" indent="-339725"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Child sexual abuse</a:t>
            </a:r>
            <a:endParaRPr sz="1800"/>
          </a:p>
          <a:p>
            <a:pPr marL="342900" marR="0" lvl="0" indent="-339725"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Child emotional abuse</a:t>
            </a:r>
            <a:endParaRPr sz="1800"/>
          </a:p>
          <a:p>
            <a:pPr marL="0" marR="0" lvl="0" indent="0" algn="l" rtl="0">
              <a:lnSpc>
                <a:spcPct val="100000"/>
              </a:lnSpc>
              <a:spcBef>
                <a:spcPts val="0"/>
              </a:spcBef>
              <a:spcAft>
                <a:spcPts val="0"/>
              </a:spcAft>
              <a:buClr>
                <a:schemeClr val="dk1"/>
              </a:buClr>
              <a:buFont typeface="Arial"/>
              <a:buNone/>
            </a:pPr>
            <a:r>
              <a:rPr lang="en-US" sz="2400" b="1" i="1" u="none" strike="noStrike" cap="none">
                <a:solidFill>
                  <a:schemeClr val="dk1"/>
                </a:solidFill>
                <a:latin typeface="Calibri"/>
                <a:ea typeface="Calibri"/>
                <a:cs typeface="Calibri"/>
                <a:sym typeface="Calibri"/>
              </a:rPr>
              <a:t>Neglect</a:t>
            </a:r>
            <a:endParaRPr sz="2400"/>
          </a:p>
          <a:p>
            <a:pPr marL="342900" marR="0" lvl="0" indent="-339725"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Physical Neglect</a:t>
            </a:r>
            <a:endParaRPr sz="1800"/>
          </a:p>
          <a:p>
            <a:pPr marL="342900" marR="0" lvl="0" indent="-339725"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Emotional Neglect</a:t>
            </a:r>
            <a:endParaRPr sz="1800"/>
          </a:p>
          <a:p>
            <a:pPr marL="0" marR="0" lvl="0" indent="0" algn="l" rtl="0">
              <a:lnSpc>
                <a:spcPct val="100000"/>
              </a:lnSpc>
              <a:spcBef>
                <a:spcPts val="0"/>
              </a:spcBef>
              <a:spcAft>
                <a:spcPts val="0"/>
              </a:spcAft>
              <a:buClr>
                <a:schemeClr val="dk1"/>
              </a:buClr>
              <a:buFont typeface="Arial"/>
              <a:buNone/>
            </a:pPr>
            <a:r>
              <a:rPr lang="en-US" sz="2400" b="1" i="1" u="none" strike="noStrike" cap="none">
                <a:solidFill>
                  <a:schemeClr val="dk1"/>
                </a:solidFill>
                <a:latin typeface="Calibri"/>
                <a:ea typeface="Calibri"/>
                <a:cs typeface="Calibri"/>
                <a:sym typeface="Calibri"/>
              </a:rPr>
              <a:t>Exposure to other traumatic stressors</a:t>
            </a:r>
            <a:endParaRPr sz="2400"/>
          </a:p>
          <a:p>
            <a:pPr marL="342900" marR="0" lvl="0" indent="-339725"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Mentally ill, depressed or suicidal person in the home</a:t>
            </a:r>
            <a:endParaRPr sz="1800"/>
          </a:p>
          <a:p>
            <a:pPr marL="342900" marR="0" lvl="0" indent="-339725"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Drug addicted or alcoholic family member</a:t>
            </a:r>
            <a:endParaRPr sz="1800"/>
          </a:p>
          <a:p>
            <a:pPr marL="342900" marR="0" lvl="0" indent="-339725"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Witnessing domestic violence against the mother</a:t>
            </a:r>
            <a:endParaRPr sz="1800"/>
          </a:p>
          <a:p>
            <a:pPr marL="342900" marR="0" lvl="0" indent="-339725"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Loss of a parent to death or abandonment, including abandonment by divorce</a:t>
            </a:r>
            <a:endParaRPr sz="1800"/>
          </a:p>
          <a:p>
            <a:pPr marL="342900" marR="0" lvl="0" indent="-339725"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Incarceration of any family member</a:t>
            </a:r>
            <a:endParaRPr sz="1800" b="0" i="0" u="none" strike="noStrike" cap="none">
              <a:solidFill>
                <a:schemeClr val="dk1"/>
              </a:solidFill>
              <a:latin typeface="Calibri"/>
              <a:ea typeface="Calibri"/>
              <a:cs typeface="Calibri"/>
              <a:sym typeface="Calibri"/>
            </a:endParaRPr>
          </a:p>
          <a:p>
            <a:pPr marL="0" marR="0" lvl="0" indent="0" algn="l" rtl="0">
              <a:lnSpc>
                <a:spcPct val="80000"/>
              </a:lnSpc>
              <a:spcBef>
                <a:spcPts val="370"/>
              </a:spcBef>
              <a:spcAft>
                <a:spcPts val="0"/>
              </a:spcAft>
              <a:buClr>
                <a:schemeClr val="dk1"/>
              </a:buClr>
              <a:buFont typeface="Arial"/>
              <a:buNone/>
            </a:pPr>
            <a:r>
              <a:rPr lang="en-US" sz="1850"/>
              <a:t> </a:t>
            </a:r>
            <a:endParaRPr sz="1850" b="0" i="0" u="none" strike="noStrike" cap="none">
              <a:solidFill>
                <a:schemeClr val="dk1"/>
              </a:solidFill>
              <a:latin typeface="Calibri"/>
              <a:ea typeface="Calibri"/>
              <a:cs typeface="Calibri"/>
              <a:sym typeface="Calibri"/>
            </a:endParaRPr>
          </a:p>
        </p:txBody>
      </p:sp>
      <p:pic>
        <p:nvPicPr>
          <p:cNvPr id="181" name="Google Shape;181;p31"/>
          <p:cNvPicPr preferRelativeResize="0"/>
          <p:nvPr/>
        </p:nvPicPr>
        <p:blipFill rotWithShape="1">
          <a:blip r:embed="rId3">
            <a:alphaModFix/>
          </a:blip>
          <a:srcRect/>
          <a:stretch/>
        </p:blipFill>
        <p:spPr>
          <a:xfrm>
            <a:off x="4602475" y="1295700"/>
            <a:ext cx="3979500" cy="1853100"/>
          </a:xfrm>
          <a:prstGeom prst="rect">
            <a:avLst/>
          </a:prstGeom>
          <a:noFill/>
          <a:ln>
            <a:noFill/>
          </a:ln>
        </p:spPr>
      </p:pic>
      <p:sp>
        <p:nvSpPr>
          <p:cNvPr id="182" name="Google Shape;182;p31"/>
          <p:cNvSpPr/>
          <p:nvPr/>
        </p:nvSpPr>
        <p:spPr>
          <a:xfrm>
            <a:off x="5461075" y="4898575"/>
            <a:ext cx="3120900" cy="1026300"/>
          </a:xfrm>
          <a:prstGeom prst="rect">
            <a:avLst/>
          </a:prstGeom>
          <a:solidFill>
            <a:srgbClr val="93C47D"/>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Most recent data shows that all ACE categories are equally destructive </a:t>
            </a:r>
            <a:endParaRPr/>
          </a:p>
        </p:txBody>
      </p:sp>
      <p:pic>
        <p:nvPicPr>
          <p:cNvPr id="183" name="Google Shape;183;p31"/>
          <p:cNvPicPr preferRelativeResize="0"/>
          <p:nvPr/>
        </p:nvPicPr>
        <p:blipFill rotWithShape="1">
          <a:blip r:embed="rId4">
            <a:alphaModFix/>
          </a:blip>
          <a:srcRect/>
          <a:stretch/>
        </p:blipFill>
        <p:spPr>
          <a:xfrm>
            <a:off x="6737481" y="6070546"/>
            <a:ext cx="2362350" cy="787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0" y="0"/>
            <a:ext cx="7307700" cy="18288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9" b="0" i="0" u="none" strike="noStrike" cap="none">
                <a:solidFill>
                  <a:schemeClr val="dk1"/>
                </a:solidFill>
                <a:latin typeface="Calibri"/>
                <a:ea typeface="Calibri"/>
                <a:cs typeface="Calibri"/>
                <a:sym typeface="Calibri"/>
              </a:rPr>
              <a:t>Expanded ACE Definitions: </a:t>
            </a:r>
            <a:br>
              <a:rPr lang="en-US" sz="3959" b="0" i="0" u="none" strike="noStrike" cap="none">
                <a:solidFill>
                  <a:schemeClr val="dk1"/>
                </a:solidFill>
                <a:latin typeface="Calibri"/>
                <a:ea typeface="Calibri"/>
                <a:cs typeface="Calibri"/>
                <a:sym typeface="Calibri"/>
              </a:rPr>
            </a:br>
            <a:r>
              <a:rPr lang="en-US" sz="2520" b="0" i="0" u="none" strike="noStrike" cap="none">
                <a:solidFill>
                  <a:schemeClr val="dk1"/>
                </a:solidFill>
                <a:latin typeface="Calibri"/>
                <a:ea typeface="Calibri"/>
                <a:cs typeface="Calibri"/>
                <a:sym typeface="Calibri"/>
              </a:rPr>
              <a:t>Incorporating community adversity measures for </a:t>
            </a:r>
            <a:br>
              <a:rPr lang="en-US" sz="2520" b="0" i="0" u="none" strike="noStrike" cap="none">
                <a:solidFill>
                  <a:schemeClr val="dk1"/>
                </a:solidFill>
                <a:latin typeface="Calibri"/>
                <a:ea typeface="Calibri"/>
                <a:cs typeface="Calibri"/>
                <a:sym typeface="Calibri"/>
              </a:rPr>
            </a:br>
            <a:r>
              <a:rPr lang="en-US" sz="2520" b="0" i="0" u="none" strike="noStrike" cap="none">
                <a:solidFill>
                  <a:schemeClr val="dk1"/>
                </a:solidFill>
                <a:latin typeface="Calibri"/>
                <a:ea typeface="Calibri"/>
                <a:cs typeface="Calibri"/>
                <a:sym typeface="Calibri"/>
              </a:rPr>
              <a:t>low-income urban youth</a:t>
            </a:r>
            <a:endParaRPr sz="2520" b="0" i="0" u="none" strike="noStrike" cap="none">
              <a:solidFill>
                <a:schemeClr val="dk1"/>
              </a:solidFill>
              <a:latin typeface="Calibri"/>
              <a:ea typeface="Calibri"/>
              <a:cs typeface="Calibri"/>
              <a:sym typeface="Calibri"/>
            </a:endParaRPr>
          </a:p>
        </p:txBody>
      </p:sp>
      <p:sp>
        <p:nvSpPr>
          <p:cNvPr id="189" name="Google Shape;189;p32"/>
          <p:cNvSpPr txBox="1">
            <a:spLocks noGrp="1"/>
          </p:cNvSpPr>
          <p:nvPr>
            <p:ph type="body" idx="1"/>
          </p:nvPr>
        </p:nvSpPr>
        <p:spPr>
          <a:xfrm>
            <a:off x="0" y="1828800"/>
            <a:ext cx="4313100" cy="4298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Lack of love and support in the family</a:t>
            </a:r>
            <a:endParaRPr/>
          </a:p>
          <a:p>
            <a:pPr marL="342900" marR="0" lvl="0" indent="-342900" algn="l" rtl="0">
              <a:spcBef>
                <a:spcPts val="44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Death/illness of family members</a:t>
            </a:r>
            <a:endParaRPr/>
          </a:p>
          <a:p>
            <a:pPr marL="342900" marR="0" lvl="0" indent="-342900" algn="l" rtl="0">
              <a:spcBef>
                <a:spcPts val="44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Poor parenting and lack of guidance</a:t>
            </a:r>
            <a:endParaRPr/>
          </a:p>
          <a:p>
            <a:pPr marL="342900" marR="0" lvl="0" indent="-342900" algn="l" rtl="0">
              <a:spcBef>
                <a:spcPts val="44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Neighborhood crime, violence and death</a:t>
            </a:r>
            <a:endParaRPr/>
          </a:p>
          <a:p>
            <a:pPr marL="342900" marR="0" lvl="0" indent="-342900" algn="l" rtl="0">
              <a:spcBef>
                <a:spcPts val="44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Negative adult behavior in the neighborhood</a:t>
            </a:r>
            <a:endParaRPr/>
          </a:p>
        </p:txBody>
      </p:sp>
      <p:sp>
        <p:nvSpPr>
          <p:cNvPr id="190" name="Google Shape;190;p32"/>
          <p:cNvSpPr txBox="1">
            <a:spLocks noGrp="1"/>
          </p:cNvSpPr>
          <p:nvPr>
            <p:ph type="body" idx="2"/>
          </p:nvPr>
        </p:nvSpPr>
        <p:spPr>
          <a:xfrm>
            <a:off x="4313100" y="1828800"/>
            <a:ext cx="4680900" cy="4036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Neighborhood nonviolent crime</a:t>
            </a:r>
            <a:endParaRPr/>
          </a:p>
          <a:p>
            <a:pPr marL="342900" marR="0" lvl="0" indent="-342900" algn="l" rtl="0">
              <a:spcBef>
                <a:spcPts val="44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Bullying</a:t>
            </a:r>
            <a:endParaRPr/>
          </a:p>
          <a:p>
            <a:pPr marL="342900" marR="0" lvl="0" indent="-342900" algn="l" rtl="0">
              <a:spcBef>
                <a:spcPts val="44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Not enough money</a:t>
            </a:r>
            <a:endParaRPr/>
          </a:p>
          <a:p>
            <a:pPr marL="342900" marR="0" lvl="0" indent="-342900" algn="l" rtl="0">
              <a:spcBef>
                <a:spcPts val="44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Lack of nonmonetary resources (hunger, homelessness, poor-quality clothing)</a:t>
            </a:r>
            <a:endParaRPr/>
          </a:p>
          <a:p>
            <a:pPr marL="342900" marR="0" lvl="0" indent="-342900" algn="l" rtl="0">
              <a:spcBef>
                <a:spcPts val="44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Stereotypes, racism, discrimination</a:t>
            </a:r>
            <a:endParaRPr/>
          </a:p>
          <a:p>
            <a:pPr marL="342900" marR="0" lvl="0" indent="-203200" algn="l" rtl="0">
              <a:spcBef>
                <a:spcPts val="44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191" name="Google Shape;191;p32"/>
          <p:cNvPicPr preferRelativeResize="0"/>
          <p:nvPr/>
        </p:nvPicPr>
        <p:blipFill rotWithShape="1">
          <a:blip r:embed="rId3">
            <a:alphaModFix/>
          </a:blip>
          <a:srcRect/>
          <a:stretch/>
        </p:blipFill>
        <p:spPr>
          <a:xfrm>
            <a:off x="7307700" y="0"/>
            <a:ext cx="1836000" cy="1828800"/>
          </a:xfrm>
          <a:prstGeom prst="rect">
            <a:avLst/>
          </a:prstGeom>
          <a:noFill/>
          <a:ln>
            <a:noFill/>
          </a:ln>
        </p:spPr>
      </p:pic>
      <p:pic>
        <p:nvPicPr>
          <p:cNvPr id="192" name="Google Shape;192;p32"/>
          <p:cNvPicPr preferRelativeResize="0"/>
          <p:nvPr/>
        </p:nvPicPr>
        <p:blipFill rotWithShape="1">
          <a:blip r:embed="rId4">
            <a:alphaModFix/>
          </a:blip>
          <a:srcRect/>
          <a:stretch/>
        </p:blipFill>
        <p:spPr>
          <a:xfrm>
            <a:off x="6710006" y="6070546"/>
            <a:ext cx="2362350" cy="787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96"/>
        <p:cNvGrpSpPr/>
        <p:nvPr/>
      </p:nvGrpSpPr>
      <p:grpSpPr>
        <a:xfrm>
          <a:off x="0" y="0"/>
          <a:ext cx="0" cy="0"/>
          <a:chOff x="0" y="0"/>
          <a:chExt cx="0" cy="0"/>
        </a:xfrm>
      </p:grpSpPr>
      <p:pic>
        <p:nvPicPr>
          <p:cNvPr id="197" name="Google Shape;197;p33"/>
          <p:cNvPicPr preferRelativeResize="0"/>
          <p:nvPr/>
        </p:nvPicPr>
        <p:blipFill rotWithShape="1">
          <a:blip r:embed="rId3">
            <a:alphaModFix/>
          </a:blip>
          <a:srcRect l="3680" t="19639" r="8476"/>
          <a:stretch/>
        </p:blipFill>
        <p:spPr>
          <a:xfrm>
            <a:off x="911000" y="343800"/>
            <a:ext cx="6537300" cy="5118900"/>
          </a:xfrm>
          <a:prstGeom prst="rect">
            <a:avLst/>
          </a:prstGeom>
          <a:noFill/>
          <a:ln w="38100" cap="flat" cmpd="sng">
            <a:solidFill>
              <a:schemeClr val="dk1"/>
            </a:solidFill>
            <a:prstDash val="solid"/>
            <a:miter lim="8000"/>
            <a:headEnd type="none" w="sm" len="sm"/>
            <a:tailEnd type="none" w="sm" len="sm"/>
          </a:ln>
        </p:spPr>
      </p:pic>
      <p:sp>
        <p:nvSpPr>
          <p:cNvPr id="198" name="Google Shape;198;p33"/>
          <p:cNvSpPr txBox="1"/>
          <p:nvPr/>
        </p:nvSpPr>
        <p:spPr>
          <a:xfrm>
            <a:off x="5770725" y="1591100"/>
            <a:ext cx="3048000" cy="2062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200" b="1" i="0" u="none" strike="noStrike" cap="none">
              <a:solidFill>
                <a:schemeClr val="dk1"/>
              </a:solidFill>
              <a:latin typeface="Calibri"/>
              <a:ea typeface="Calibri"/>
              <a:cs typeface="Calibri"/>
              <a:sym typeface="Calibri"/>
            </a:endParaRPr>
          </a:p>
        </p:txBody>
      </p:sp>
      <p:sp>
        <p:nvSpPr>
          <p:cNvPr id="199" name="Google Shape;199;p33"/>
          <p:cNvSpPr txBox="1"/>
          <p:nvPr/>
        </p:nvSpPr>
        <p:spPr>
          <a:xfrm>
            <a:off x="5943600" y="3881497"/>
            <a:ext cx="3048000" cy="1477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a:p>
        </p:txBody>
      </p:sp>
      <p:pic>
        <p:nvPicPr>
          <p:cNvPr id="200" name="Google Shape;200;p33"/>
          <p:cNvPicPr preferRelativeResize="0"/>
          <p:nvPr/>
        </p:nvPicPr>
        <p:blipFill rotWithShape="1">
          <a:blip r:embed="rId4">
            <a:alphaModFix/>
          </a:blip>
          <a:srcRect/>
          <a:stretch/>
        </p:blipFill>
        <p:spPr>
          <a:xfrm>
            <a:off x="6710006" y="6070546"/>
            <a:ext cx="2362350" cy="787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04"/>
        <p:cNvGrpSpPr/>
        <p:nvPr/>
      </p:nvGrpSpPr>
      <p:grpSpPr>
        <a:xfrm>
          <a:off x="0" y="0"/>
          <a:ext cx="0" cy="0"/>
          <a:chOff x="0" y="0"/>
          <a:chExt cx="0" cy="0"/>
        </a:xfrm>
      </p:grpSpPr>
      <p:pic>
        <p:nvPicPr>
          <p:cNvPr id="205" name="Google Shape;205;p34"/>
          <p:cNvPicPr preferRelativeResize="0"/>
          <p:nvPr/>
        </p:nvPicPr>
        <p:blipFill rotWithShape="1">
          <a:blip r:embed="rId3">
            <a:alphaModFix/>
          </a:blip>
          <a:srcRect b="6681"/>
          <a:stretch/>
        </p:blipFill>
        <p:spPr>
          <a:xfrm>
            <a:off x="-36286" y="-25399"/>
            <a:ext cx="3840300" cy="2844900"/>
          </a:xfrm>
          <a:prstGeom prst="rect">
            <a:avLst/>
          </a:prstGeom>
          <a:noFill/>
          <a:ln>
            <a:noFill/>
          </a:ln>
        </p:spPr>
      </p:pic>
      <p:pic>
        <p:nvPicPr>
          <p:cNvPr id="206" name="Google Shape;206;p34"/>
          <p:cNvPicPr preferRelativeResize="0"/>
          <p:nvPr/>
        </p:nvPicPr>
        <p:blipFill rotWithShape="1">
          <a:blip r:embed="rId4">
            <a:alphaModFix/>
          </a:blip>
          <a:srcRect/>
          <a:stretch/>
        </p:blipFill>
        <p:spPr>
          <a:xfrm>
            <a:off x="3894116" y="0"/>
            <a:ext cx="5250000" cy="2819700"/>
          </a:xfrm>
          <a:prstGeom prst="rect">
            <a:avLst/>
          </a:prstGeom>
          <a:noFill/>
          <a:ln>
            <a:noFill/>
          </a:ln>
        </p:spPr>
      </p:pic>
      <p:pic>
        <p:nvPicPr>
          <p:cNvPr id="207" name="Google Shape;207;p34"/>
          <p:cNvPicPr preferRelativeResize="0"/>
          <p:nvPr/>
        </p:nvPicPr>
        <p:blipFill rotWithShape="1">
          <a:blip r:embed="rId5">
            <a:alphaModFix/>
          </a:blip>
          <a:srcRect/>
          <a:stretch/>
        </p:blipFill>
        <p:spPr>
          <a:xfrm>
            <a:off x="2149500" y="2819699"/>
            <a:ext cx="4068900" cy="3251100"/>
          </a:xfrm>
          <a:prstGeom prst="rect">
            <a:avLst/>
          </a:prstGeom>
          <a:noFill/>
          <a:ln>
            <a:noFill/>
          </a:ln>
        </p:spPr>
      </p:pic>
      <p:pic>
        <p:nvPicPr>
          <p:cNvPr id="208" name="Google Shape;208;p34"/>
          <p:cNvPicPr preferRelativeResize="0"/>
          <p:nvPr/>
        </p:nvPicPr>
        <p:blipFill rotWithShape="1">
          <a:blip r:embed="rId6">
            <a:alphaModFix/>
          </a:blip>
          <a:srcRect/>
          <a:stretch/>
        </p:blipFill>
        <p:spPr>
          <a:xfrm>
            <a:off x="6781656" y="6070546"/>
            <a:ext cx="2362350" cy="787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9FC5E8"/>
        </a:solidFill>
        <a:effectLst/>
      </p:bgPr>
    </p:bg>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98350" y="0"/>
            <a:ext cx="1922700" cy="2026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000" b="1" i="0" u="none" strike="noStrike" cap="none">
                <a:solidFill>
                  <a:schemeClr val="dk1"/>
                </a:solidFill>
                <a:latin typeface="Calibri"/>
                <a:ea typeface="Calibri"/>
                <a:cs typeface="Calibri"/>
                <a:sym typeface="Calibri"/>
              </a:rPr>
              <a:t>Brains to Fit the Life We’ll Live</a:t>
            </a:r>
            <a:endParaRPr sz="3000"/>
          </a:p>
        </p:txBody>
      </p:sp>
      <p:sp>
        <p:nvSpPr>
          <p:cNvPr id="215" name="Google Shape;215;p35"/>
          <p:cNvSpPr txBox="1"/>
          <p:nvPr/>
        </p:nvSpPr>
        <p:spPr>
          <a:xfrm>
            <a:off x="2527413" y="0"/>
            <a:ext cx="2514600" cy="3428700"/>
          </a:xfrm>
          <a:prstGeom prst="rect">
            <a:avLst/>
          </a:prstGeom>
          <a:solidFill>
            <a:schemeClr val="lt1"/>
          </a:solidFill>
          <a:ln w="381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DEVELOPMENT </a:t>
            </a:r>
            <a:endParaRPr/>
          </a:p>
          <a:p>
            <a:pPr marL="0" marR="0" lvl="0" indent="0" algn="ctr" rtl="0">
              <a:spcBef>
                <a:spcPts val="0"/>
              </a:spcBef>
              <a:spcAft>
                <a:spcPts val="0"/>
              </a:spcAft>
              <a:buNone/>
            </a:pPr>
            <a:r>
              <a:rPr lang="en-US" sz="1500" b="1">
                <a:solidFill>
                  <a:schemeClr val="dk1"/>
                </a:solidFill>
                <a:latin typeface="Calibri"/>
                <a:ea typeface="Calibri"/>
                <a:cs typeface="Calibri"/>
                <a:sym typeface="Calibri"/>
              </a:rPr>
              <a:t>for a tough life:</a:t>
            </a:r>
            <a:endParaRPr/>
          </a:p>
          <a:p>
            <a:pPr marL="115887" marR="0" lvl="0" indent="-115887" algn="l" rtl="0">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Emotion processing regions smaller, less efficient</a:t>
            </a:r>
            <a:endParaRPr/>
          </a:p>
          <a:p>
            <a:pPr marL="115887" marR="0" lvl="0" indent="-115887" algn="l" rtl="0">
              <a:spcBef>
                <a:spcPts val="20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Efficient production of stress-related chemicals</a:t>
            </a:r>
            <a:endParaRPr/>
          </a:p>
          <a:p>
            <a:pPr marL="115887" marR="0" lvl="0" indent="-115887" algn="l" rtl="0">
              <a:spcBef>
                <a:spcPts val="20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Dysregulated happy hormones</a:t>
            </a:r>
            <a:endParaRPr/>
          </a:p>
          <a:p>
            <a:pPr marL="115887" marR="0" lvl="0" indent="-115887" algn="l" rtl="0">
              <a:spcBef>
                <a:spcPts val="20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Fewer receptors for calming</a:t>
            </a:r>
            <a:endParaRPr/>
          </a:p>
          <a:p>
            <a:pPr marL="115887" marR="0" lvl="0" indent="-115887" algn="l" rtl="0">
              <a:spcBef>
                <a:spcPts val="20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Less white matter</a:t>
            </a:r>
            <a:endParaRPr/>
          </a:p>
          <a:p>
            <a:pPr marL="115887" marR="0" lvl="0" indent="-39687" algn="l" rtl="0">
              <a:spcBef>
                <a:spcPts val="0"/>
              </a:spcBef>
              <a:spcAft>
                <a:spcPts val="0"/>
              </a:spcAft>
              <a:buClr>
                <a:schemeClr val="dk1"/>
              </a:buClr>
              <a:buSzPts val="1200"/>
              <a:buFont typeface="Arial"/>
              <a:buNone/>
            </a:pPr>
            <a:endParaRPr sz="1200">
              <a:solidFill>
                <a:schemeClr val="dk2"/>
              </a:solidFill>
              <a:latin typeface="Calibri"/>
              <a:ea typeface="Calibri"/>
              <a:cs typeface="Calibri"/>
              <a:sym typeface="Calibri"/>
            </a:endParaRPr>
          </a:p>
          <a:p>
            <a:pPr marL="115887" marR="0" lvl="0" indent="-39687" algn="l" rtl="0">
              <a:spcBef>
                <a:spcPts val="0"/>
              </a:spcBef>
              <a:spcAft>
                <a:spcPts val="0"/>
              </a:spcAft>
              <a:buClr>
                <a:schemeClr val="dk1"/>
              </a:buClr>
              <a:buSzPts val="1200"/>
              <a:buFont typeface="Arial"/>
              <a:buNone/>
            </a:pPr>
            <a:endParaRPr sz="1200">
              <a:solidFill>
                <a:schemeClr val="dk2"/>
              </a:solidFill>
              <a:latin typeface="Calibri"/>
              <a:ea typeface="Calibri"/>
              <a:cs typeface="Calibri"/>
              <a:sym typeface="Calibri"/>
            </a:endParaRPr>
          </a:p>
          <a:p>
            <a:pPr marL="115887" marR="0" lvl="0" indent="-39687" algn="l" rtl="0">
              <a:spcBef>
                <a:spcPts val="0"/>
              </a:spcBef>
              <a:spcAft>
                <a:spcPts val="0"/>
              </a:spcAft>
              <a:buClr>
                <a:schemeClr val="dk1"/>
              </a:buClr>
              <a:buSzPts val="1200"/>
              <a:buFont typeface="Arial"/>
              <a:buNone/>
            </a:pPr>
            <a:endParaRPr sz="1200">
              <a:solidFill>
                <a:schemeClr val="dk2"/>
              </a:solidFill>
              <a:latin typeface="Calibri"/>
              <a:ea typeface="Calibri"/>
              <a:cs typeface="Calibri"/>
              <a:sym typeface="Calibri"/>
            </a:endParaRPr>
          </a:p>
        </p:txBody>
      </p:sp>
      <p:cxnSp>
        <p:nvCxnSpPr>
          <p:cNvPr id="216" name="Google Shape;216;p35"/>
          <p:cNvCxnSpPr/>
          <p:nvPr/>
        </p:nvCxnSpPr>
        <p:spPr>
          <a:xfrm>
            <a:off x="5074800" y="1651300"/>
            <a:ext cx="304800" cy="0"/>
          </a:xfrm>
          <a:prstGeom prst="straightConnector1">
            <a:avLst/>
          </a:prstGeom>
          <a:noFill/>
          <a:ln w="28575" cap="flat" cmpd="sng">
            <a:solidFill>
              <a:schemeClr val="dk1"/>
            </a:solidFill>
            <a:prstDash val="solid"/>
            <a:round/>
            <a:headEnd type="none" w="sm" len="sm"/>
            <a:tailEnd type="triangle" w="med" len="med"/>
          </a:ln>
        </p:spPr>
      </p:cxnSp>
      <p:sp>
        <p:nvSpPr>
          <p:cNvPr id="217" name="Google Shape;217;p35"/>
          <p:cNvSpPr txBox="1"/>
          <p:nvPr/>
        </p:nvSpPr>
        <p:spPr>
          <a:xfrm>
            <a:off x="7543800" y="0"/>
            <a:ext cx="1600200" cy="3428700"/>
          </a:xfrm>
          <a:prstGeom prst="rect">
            <a:avLst/>
          </a:prstGeom>
          <a:solidFill>
            <a:schemeClr val="lt1"/>
          </a:solidFill>
          <a:ln w="381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WHY IT WORKS</a:t>
            </a:r>
            <a:endParaRPr/>
          </a:p>
          <a:p>
            <a:pPr marL="0" marR="0" lvl="0" indent="0" algn="l" rtl="0">
              <a:spcBef>
                <a:spcPts val="400"/>
              </a:spcBef>
              <a:spcAft>
                <a:spcPts val="0"/>
              </a:spcAft>
              <a:buNone/>
            </a:pPr>
            <a:r>
              <a:rPr lang="en-US" sz="1700">
                <a:solidFill>
                  <a:schemeClr val="dk1"/>
                </a:solidFill>
                <a:latin typeface="Calibri"/>
                <a:ea typeface="Calibri"/>
                <a:cs typeface="Calibri"/>
                <a:sym typeface="Calibri"/>
              </a:rPr>
              <a:t>Under the worst conditions, such as war &amp; famine, both the individual &amp; the species survive.</a:t>
            </a:r>
            <a:endParaRPr/>
          </a:p>
        </p:txBody>
      </p:sp>
      <p:sp>
        <p:nvSpPr>
          <p:cNvPr id="218" name="Google Shape;218;p35"/>
          <p:cNvSpPr txBox="1"/>
          <p:nvPr/>
        </p:nvSpPr>
        <p:spPr>
          <a:xfrm>
            <a:off x="5379600" y="0"/>
            <a:ext cx="1859400" cy="3826800"/>
          </a:xfrm>
          <a:prstGeom prst="rect">
            <a:avLst/>
          </a:prstGeom>
          <a:solidFill>
            <a:schemeClr val="lt1"/>
          </a:solidFill>
          <a:ln w="381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112712" marR="0" lvl="0" indent="-112712" algn="ctr" rtl="0">
              <a:spcBef>
                <a:spcPts val="0"/>
              </a:spcBef>
              <a:spcAft>
                <a:spcPts val="0"/>
              </a:spcAft>
              <a:buNone/>
            </a:pPr>
            <a:r>
              <a:rPr lang="en-US" sz="1600" b="1">
                <a:solidFill>
                  <a:schemeClr val="dk1"/>
                </a:solidFill>
                <a:latin typeface="Calibri"/>
                <a:ea typeface="Calibri"/>
                <a:cs typeface="Calibri"/>
                <a:sym typeface="Calibri"/>
              </a:rPr>
              <a:t>INDIVIDUAL</a:t>
            </a:r>
            <a:endParaRPr/>
          </a:p>
          <a:p>
            <a:pPr marL="112712" marR="0" lvl="0" indent="-112712" algn="ctr" rtl="0">
              <a:spcBef>
                <a:spcPts val="0"/>
              </a:spcBef>
              <a:spcAft>
                <a:spcPts val="0"/>
              </a:spcAft>
              <a:buNone/>
            </a:pPr>
            <a:r>
              <a:rPr lang="en-US" sz="1400" b="1">
                <a:solidFill>
                  <a:schemeClr val="dk1"/>
                </a:solidFill>
                <a:latin typeface="Calibri"/>
                <a:ea typeface="Calibri"/>
                <a:cs typeface="Calibri"/>
                <a:sym typeface="Calibri"/>
              </a:rPr>
              <a:t>characteristics &amp; traits</a:t>
            </a:r>
            <a:endParaRPr/>
          </a:p>
          <a:p>
            <a:pPr marL="112712" marR="0" lvl="0" indent="-112712"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Competitive</a:t>
            </a:r>
            <a:endParaRPr/>
          </a:p>
          <a:p>
            <a:pPr marL="112712" marR="0" lvl="0" indent="-112712" algn="l" rtl="0">
              <a:spcBef>
                <a:spcPts val="30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Hot tempered</a:t>
            </a:r>
            <a:endParaRPr/>
          </a:p>
          <a:p>
            <a:pPr marL="112712" marR="0" lvl="0" indent="-112712" algn="l" rtl="0">
              <a:spcBef>
                <a:spcPts val="30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Impulsive</a:t>
            </a:r>
            <a:endParaRPr/>
          </a:p>
          <a:p>
            <a:pPr marL="112712" marR="0" lvl="0" indent="-112712" algn="l" rtl="0">
              <a:spcBef>
                <a:spcPts val="30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Hyper vigilant</a:t>
            </a:r>
            <a:endParaRPr/>
          </a:p>
          <a:p>
            <a:pPr marL="112712" marR="0" lvl="0" indent="-112712" algn="l" rtl="0">
              <a:spcBef>
                <a:spcPts val="30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“Brawn over brains” or </a:t>
            </a:r>
            <a:endParaRPr/>
          </a:p>
          <a:p>
            <a:pPr marL="112712" marR="0" lvl="0" indent="-112712" algn="l" rtl="0">
              <a:spcBef>
                <a:spcPts val="30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Withdrawn</a:t>
            </a:r>
            <a:endParaRPr/>
          </a:p>
          <a:p>
            <a:pPr marL="112712" marR="0" lvl="0" indent="-112712" algn="l" rtl="0">
              <a:spcBef>
                <a:spcPts val="30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Emotionally detached </a:t>
            </a:r>
            <a:endParaRPr/>
          </a:p>
          <a:p>
            <a:pPr marL="112712" marR="0" lvl="0" indent="-112712" algn="l" rtl="0">
              <a:spcBef>
                <a:spcPts val="30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Numb</a:t>
            </a:r>
            <a:endParaRPr/>
          </a:p>
          <a:p>
            <a:pPr marL="112712" marR="0" lvl="0" indent="-23812" algn="l" rtl="0">
              <a:spcBef>
                <a:spcPts val="30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112712" marR="0" lvl="0" indent="-23812" algn="l" rtl="0">
              <a:spcBef>
                <a:spcPts val="30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cxnSp>
        <p:nvCxnSpPr>
          <p:cNvPr id="219" name="Google Shape;219;p35"/>
          <p:cNvCxnSpPr/>
          <p:nvPr/>
        </p:nvCxnSpPr>
        <p:spPr>
          <a:xfrm>
            <a:off x="7239000" y="1651300"/>
            <a:ext cx="304800" cy="0"/>
          </a:xfrm>
          <a:prstGeom prst="straightConnector1">
            <a:avLst/>
          </a:prstGeom>
          <a:noFill/>
          <a:ln w="28575" cap="flat" cmpd="sng">
            <a:solidFill>
              <a:schemeClr val="dk1"/>
            </a:solidFill>
            <a:prstDash val="solid"/>
            <a:round/>
            <a:headEnd type="none" w="sm" len="sm"/>
            <a:tailEnd type="triangle" w="med" len="med"/>
          </a:ln>
        </p:spPr>
      </p:cxnSp>
      <p:cxnSp>
        <p:nvCxnSpPr>
          <p:cNvPr id="220" name="Google Shape;220;p35"/>
          <p:cNvCxnSpPr/>
          <p:nvPr/>
        </p:nvCxnSpPr>
        <p:spPr>
          <a:xfrm rot="10800000" flipH="1">
            <a:off x="1377225" y="1384933"/>
            <a:ext cx="1039800" cy="2698500"/>
          </a:xfrm>
          <a:prstGeom prst="straightConnector1">
            <a:avLst/>
          </a:prstGeom>
          <a:noFill/>
          <a:ln w="28575" cap="flat" cmpd="sng">
            <a:solidFill>
              <a:schemeClr val="dk1"/>
            </a:solidFill>
            <a:prstDash val="solid"/>
            <a:round/>
            <a:headEnd type="none" w="sm" len="sm"/>
            <a:tailEnd type="triangle" w="med" len="med"/>
          </a:ln>
        </p:spPr>
      </p:cxnSp>
      <p:sp>
        <p:nvSpPr>
          <p:cNvPr id="221" name="Google Shape;221;p35"/>
          <p:cNvSpPr txBox="1"/>
          <p:nvPr/>
        </p:nvSpPr>
        <p:spPr>
          <a:xfrm>
            <a:off x="706925" y="2174600"/>
            <a:ext cx="1482900" cy="527700"/>
          </a:xfrm>
          <a:prstGeom prst="rect">
            <a:avLst/>
          </a:prstGeom>
          <a:solidFill>
            <a:srgbClr val="6AA84F"/>
          </a:solidFill>
          <a:ln w="2857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latin typeface="Calibri"/>
                <a:ea typeface="Calibri"/>
                <a:cs typeface="Calibri"/>
                <a:sym typeface="Calibri"/>
              </a:rPr>
              <a:t>Toxic Stress</a:t>
            </a:r>
            <a:r>
              <a:rPr lang="en-US" sz="1800" b="1">
                <a:solidFill>
                  <a:schemeClr val="lt1"/>
                </a:solidFill>
                <a:latin typeface="Calibri"/>
                <a:ea typeface="Calibri"/>
                <a:cs typeface="Calibri"/>
                <a:sym typeface="Calibri"/>
              </a:rPr>
              <a:t> </a:t>
            </a:r>
            <a:endParaRPr/>
          </a:p>
        </p:txBody>
      </p:sp>
      <p:cxnSp>
        <p:nvCxnSpPr>
          <p:cNvPr id="222" name="Google Shape;222;p35"/>
          <p:cNvCxnSpPr>
            <a:endCxn id="223" idx="1"/>
          </p:cNvCxnSpPr>
          <p:nvPr/>
        </p:nvCxnSpPr>
        <p:spPr>
          <a:xfrm>
            <a:off x="1320863" y="4098750"/>
            <a:ext cx="1381800" cy="1077300"/>
          </a:xfrm>
          <a:prstGeom prst="straightConnector1">
            <a:avLst/>
          </a:prstGeom>
          <a:noFill/>
          <a:ln w="28575" cap="flat" cmpd="sng">
            <a:solidFill>
              <a:schemeClr val="dk1"/>
            </a:solidFill>
            <a:prstDash val="solid"/>
            <a:round/>
            <a:headEnd type="none" w="sm" len="sm"/>
            <a:tailEnd type="triangle" w="med" len="med"/>
          </a:ln>
        </p:spPr>
      </p:cxnSp>
      <p:sp>
        <p:nvSpPr>
          <p:cNvPr id="223" name="Google Shape;223;p35"/>
          <p:cNvSpPr txBox="1"/>
          <p:nvPr/>
        </p:nvSpPr>
        <p:spPr>
          <a:xfrm>
            <a:off x="2702663" y="3566400"/>
            <a:ext cx="2269500" cy="3219300"/>
          </a:xfrm>
          <a:prstGeom prst="rect">
            <a:avLst/>
          </a:prstGeom>
          <a:solidFill>
            <a:schemeClr val="lt1"/>
          </a:solidFill>
          <a:ln w="381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DEVELOPMENT </a:t>
            </a:r>
            <a:endParaRPr/>
          </a:p>
          <a:p>
            <a:pPr marL="0" marR="0" lvl="0" indent="0" algn="ctr" rtl="0">
              <a:spcBef>
                <a:spcPts val="0"/>
              </a:spcBef>
              <a:spcAft>
                <a:spcPts val="0"/>
              </a:spcAft>
              <a:buNone/>
            </a:pPr>
            <a:r>
              <a:rPr lang="en-US" sz="1500" b="1">
                <a:solidFill>
                  <a:schemeClr val="dk1"/>
                </a:solidFill>
                <a:latin typeface="Calibri"/>
                <a:ea typeface="Calibri"/>
                <a:cs typeface="Calibri"/>
                <a:sym typeface="Calibri"/>
              </a:rPr>
              <a:t>for a good life:</a:t>
            </a:r>
            <a:endParaRPr/>
          </a:p>
          <a:p>
            <a:pPr marL="115887" marR="0" lvl="0" indent="-115887" algn="l" rtl="0">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Emotion processing regions robust and efficient</a:t>
            </a:r>
            <a:endParaRPr/>
          </a:p>
          <a:p>
            <a:pPr marL="115887" marR="0" lvl="0" indent="-115887" algn="l" rtl="0">
              <a:spcBef>
                <a:spcPts val="20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Abundant happy hormones</a:t>
            </a:r>
            <a:endParaRPr/>
          </a:p>
          <a:p>
            <a:pPr marL="115887" marR="0" lvl="0" indent="-115887" algn="l" rtl="0">
              <a:spcBef>
                <a:spcPts val="20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High density white matter, especially in midbrain</a:t>
            </a:r>
            <a:endParaRPr sz="1500">
              <a:solidFill>
                <a:schemeClr val="dk1"/>
              </a:solidFill>
              <a:latin typeface="Calibri"/>
              <a:ea typeface="Calibri"/>
              <a:cs typeface="Calibri"/>
              <a:sym typeface="Calibri"/>
            </a:endParaRPr>
          </a:p>
          <a:p>
            <a:pPr marL="115887" marR="0" lvl="0" indent="-20637" algn="l" rtl="0">
              <a:spcBef>
                <a:spcPts val="0"/>
              </a:spcBef>
              <a:spcAft>
                <a:spcPts val="0"/>
              </a:spcAft>
              <a:buClr>
                <a:schemeClr val="dk1"/>
              </a:buClr>
              <a:buSzPts val="1500"/>
              <a:buFont typeface="Arial"/>
              <a:buNone/>
            </a:pPr>
            <a:endParaRPr sz="1500">
              <a:solidFill>
                <a:schemeClr val="dk1"/>
              </a:solidFill>
              <a:latin typeface="Calibri"/>
              <a:ea typeface="Calibri"/>
              <a:cs typeface="Calibri"/>
              <a:sym typeface="Calibri"/>
            </a:endParaRPr>
          </a:p>
          <a:p>
            <a:pPr marL="115887" marR="0" lvl="0" indent="-20637" algn="l" rtl="0">
              <a:spcBef>
                <a:spcPts val="0"/>
              </a:spcBef>
              <a:spcAft>
                <a:spcPts val="0"/>
              </a:spcAft>
              <a:buClr>
                <a:schemeClr val="dk1"/>
              </a:buClr>
              <a:buSzPts val="1500"/>
              <a:buFont typeface="Arial"/>
              <a:buNone/>
            </a:pPr>
            <a:endParaRPr sz="1500">
              <a:solidFill>
                <a:schemeClr val="dk1"/>
              </a:solidFill>
              <a:latin typeface="Calibri"/>
              <a:ea typeface="Calibri"/>
              <a:cs typeface="Calibri"/>
              <a:sym typeface="Calibri"/>
            </a:endParaRPr>
          </a:p>
        </p:txBody>
      </p:sp>
      <p:cxnSp>
        <p:nvCxnSpPr>
          <p:cNvPr id="224" name="Google Shape;224;p35"/>
          <p:cNvCxnSpPr/>
          <p:nvPr/>
        </p:nvCxnSpPr>
        <p:spPr>
          <a:xfrm>
            <a:off x="4953000" y="5176000"/>
            <a:ext cx="304800" cy="0"/>
          </a:xfrm>
          <a:prstGeom prst="straightConnector1">
            <a:avLst/>
          </a:prstGeom>
          <a:noFill/>
          <a:ln w="28575" cap="flat" cmpd="sng">
            <a:solidFill>
              <a:schemeClr val="dk1"/>
            </a:solidFill>
            <a:prstDash val="solid"/>
            <a:round/>
            <a:headEnd type="none" w="sm" len="sm"/>
            <a:tailEnd type="triangle" w="med" len="med"/>
          </a:ln>
        </p:spPr>
      </p:cxnSp>
      <p:sp>
        <p:nvSpPr>
          <p:cNvPr id="225" name="Google Shape;225;p35"/>
          <p:cNvSpPr txBox="1"/>
          <p:nvPr/>
        </p:nvSpPr>
        <p:spPr>
          <a:xfrm>
            <a:off x="5257800" y="4102567"/>
            <a:ext cx="1981200" cy="2518500"/>
          </a:xfrm>
          <a:prstGeom prst="rect">
            <a:avLst/>
          </a:prstGeom>
          <a:solidFill>
            <a:schemeClr val="lt1"/>
          </a:solidFill>
          <a:ln w="381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112712" marR="0" lvl="0" indent="-112712" algn="ctr" rtl="0">
              <a:spcBef>
                <a:spcPts val="0"/>
              </a:spcBef>
              <a:spcAft>
                <a:spcPts val="0"/>
              </a:spcAft>
              <a:buNone/>
            </a:pPr>
            <a:r>
              <a:rPr lang="en-US" sz="1600" b="1">
                <a:solidFill>
                  <a:schemeClr val="dk1"/>
                </a:solidFill>
                <a:latin typeface="Calibri"/>
                <a:ea typeface="Calibri"/>
                <a:cs typeface="Calibri"/>
                <a:sym typeface="Calibri"/>
              </a:rPr>
              <a:t>INDIVIDUAL</a:t>
            </a:r>
            <a:endParaRPr/>
          </a:p>
          <a:p>
            <a:pPr marL="112712" marR="0" lvl="0" indent="-112712" algn="ctr" rtl="0">
              <a:spcBef>
                <a:spcPts val="0"/>
              </a:spcBef>
              <a:spcAft>
                <a:spcPts val="0"/>
              </a:spcAft>
              <a:buNone/>
            </a:pPr>
            <a:r>
              <a:rPr lang="en-US" sz="1400" b="1">
                <a:solidFill>
                  <a:schemeClr val="dk1"/>
                </a:solidFill>
                <a:latin typeface="Calibri"/>
                <a:ea typeface="Calibri"/>
                <a:cs typeface="Calibri"/>
                <a:sym typeface="Calibri"/>
              </a:rPr>
              <a:t>characteristics &amp; traits</a:t>
            </a:r>
            <a:endParaRPr/>
          </a:p>
          <a:p>
            <a:pPr marL="112712" marR="0" lvl="0" indent="-112712"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Laid back</a:t>
            </a:r>
            <a:endParaRPr/>
          </a:p>
          <a:p>
            <a:pPr marL="112712" marR="0" lvl="0" indent="-112712" algn="l" rtl="0">
              <a:spcBef>
                <a:spcPts val="3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Relationship-oriented</a:t>
            </a:r>
            <a:endParaRPr/>
          </a:p>
          <a:p>
            <a:pPr marL="112712" marR="0" lvl="0" indent="-112712" algn="l" rtl="0">
              <a:spcBef>
                <a:spcPts val="3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Reflective</a:t>
            </a:r>
            <a:endParaRPr/>
          </a:p>
          <a:p>
            <a:pPr marL="112712" marR="0" lvl="0" indent="-112712" algn="l" rtl="0">
              <a:spcBef>
                <a:spcPts val="3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“Process over power”</a:t>
            </a:r>
            <a:endParaRPr/>
          </a:p>
        </p:txBody>
      </p:sp>
      <p:sp>
        <p:nvSpPr>
          <p:cNvPr id="226" name="Google Shape;226;p35"/>
          <p:cNvSpPr txBox="1"/>
          <p:nvPr/>
        </p:nvSpPr>
        <p:spPr>
          <a:xfrm flipH="1">
            <a:off x="0" y="3225367"/>
            <a:ext cx="1371600" cy="2675700"/>
          </a:xfrm>
          <a:prstGeom prst="rect">
            <a:avLst/>
          </a:prstGeom>
          <a:solidFill>
            <a:srgbClr val="6AA84F"/>
          </a:solidFill>
          <a:ln w="2857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latin typeface="Calibri"/>
                <a:ea typeface="Calibri"/>
                <a:cs typeface="Calibri"/>
                <a:sym typeface="Calibri"/>
              </a:rPr>
              <a:t>Assuming a</a:t>
            </a:r>
            <a:endParaRPr/>
          </a:p>
          <a:p>
            <a:pPr marL="0" marR="0" lvl="0" indent="0" algn="ctr" rtl="0">
              <a:spcBef>
                <a:spcPts val="0"/>
              </a:spcBef>
              <a:spcAft>
                <a:spcPts val="0"/>
              </a:spcAft>
              <a:buNone/>
            </a:pPr>
            <a:r>
              <a:rPr lang="en-US" sz="1800" b="1">
                <a:latin typeface="Calibri"/>
                <a:ea typeface="Calibri"/>
                <a:cs typeface="Calibri"/>
                <a:sym typeface="Calibri"/>
              </a:rPr>
              <a:t>neutral start:</a:t>
            </a:r>
            <a:endParaRPr/>
          </a:p>
          <a:p>
            <a:pPr marL="0" marR="0" lvl="0" indent="0" algn="ctr" rtl="0">
              <a:spcBef>
                <a:spcPts val="0"/>
              </a:spcBef>
              <a:spcAft>
                <a:spcPts val="0"/>
              </a:spcAft>
              <a:buNone/>
            </a:pPr>
            <a:r>
              <a:rPr lang="en-US" sz="2000">
                <a:latin typeface="Calibri"/>
                <a:ea typeface="Calibri"/>
                <a:cs typeface="Calibri"/>
                <a:sym typeface="Calibri"/>
              </a:rPr>
              <a:t>All brains will adapt to survive</a:t>
            </a:r>
            <a:endParaRPr sz="2000">
              <a:latin typeface="Calibri"/>
              <a:ea typeface="Calibri"/>
              <a:cs typeface="Calibri"/>
              <a:sym typeface="Calibri"/>
            </a:endParaRPr>
          </a:p>
        </p:txBody>
      </p:sp>
      <p:sp>
        <p:nvSpPr>
          <p:cNvPr id="227" name="Google Shape;227;p35"/>
          <p:cNvSpPr txBox="1"/>
          <p:nvPr/>
        </p:nvSpPr>
        <p:spPr>
          <a:xfrm>
            <a:off x="7508125" y="3826800"/>
            <a:ext cx="1600200" cy="2698500"/>
          </a:xfrm>
          <a:prstGeom prst="rect">
            <a:avLst/>
          </a:prstGeom>
          <a:solidFill>
            <a:schemeClr val="lt1"/>
          </a:solidFill>
          <a:ln w="38100"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700" b="1">
                <a:solidFill>
                  <a:schemeClr val="dk1"/>
                </a:solidFill>
                <a:latin typeface="Calibri"/>
                <a:ea typeface="Calibri"/>
                <a:cs typeface="Calibri"/>
                <a:sym typeface="Calibri"/>
              </a:rPr>
              <a:t>WHY IT WORKS</a:t>
            </a:r>
            <a:endParaRPr/>
          </a:p>
          <a:p>
            <a:pPr marL="0" marR="0" lvl="0" indent="0" algn="l" rtl="0">
              <a:spcBef>
                <a:spcPts val="400"/>
              </a:spcBef>
              <a:spcAft>
                <a:spcPts val="0"/>
              </a:spcAft>
              <a:buNone/>
            </a:pPr>
            <a:r>
              <a:rPr lang="en-US" sz="1700">
                <a:solidFill>
                  <a:schemeClr val="dk1"/>
                </a:solidFill>
                <a:latin typeface="Calibri"/>
                <a:ea typeface="Calibri"/>
                <a:cs typeface="Calibri"/>
                <a:sym typeface="Calibri"/>
              </a:rPr>
              <a:t>By striving for  cooperative relationships, individual &amp; species live peacefully.  </a:t>
            </a:r>
            <a:endParaRPr/>
          </a:p>
        </p:txBody>
      </p:sp>
      <p:cxnSp>
        <p:nvCxnSpPr>
          <p:cNvPr id="228" name="Google Shape;228;p35"/>
          <p:cNvCxnSpPr/>
          <p:nvPr/>
        </p:nvCxnSpPr>
        <p:spPr>
          <a:xfrm>
            <a:off x="7239000" y="5176000"/>
            <a:ext cx="304800" cy="0"/>
          </a:xfrm>
          <a:prstGeom prst="straightConnector1">
            <a:avLst/>
          </a:prstGeom>
          <a:noFill/>
          <a:ln w="28575" cap="flat" cmpd="sng">
            <a:solidFill>
              <a:schemeClr val="dk1"/>
            </a:solidFill>
            <a:prstDash val="solid"/>
            <a:round/>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32"/>
        <p:cNvGrpSpPr/>
        <p:nvPr/>
      </p:nvGrpSpPr>
      <p:grpSpPr>
        <a:xfrm>
          <a:off x="0" y="0"/>
          <a:ext cx="0" cy="0"/>
          <a:chOff x="0" y="0"/>
          <a:chExt cx="0" cy="0"/>
        </a:xfrm>
      </p:grpSpPr>
      <p:sp>
        <p:nvSpPr>
          <p:cNvPr id="233" name="Google Shape;233;p36"/>
          <p:cNvSpPr txBox="1"/>
          <p:nvPr/>
        </p:nvSpPr>
        <p:spPr>
          <a:xfrm>
            <a:off x="94525" y="1117600"/>
            <a:ext cx="3334200" cy="20997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The </a:t>
            </a:r>
            <a:r>
              <a:rPr lang="en-US" sz="2000" b="1" i="1">
                <a:solidFill>
                  <a:schemeClr val="dk1"/>
                </a:solidFill>
                <a:latin typeface="Calibri"/>
                <a:ea typeface="Calibri"/>
                <a:cs typeface="Calibri"/>
                <a:sym typeface="Calibri"/>
              </a:rPr>
              <a:t>Attributable Risk</a:t>
            </a:r>
            <a:r>
              <a:rPr lang="en-US" sz="2000">
                <a:solidFill>
                  <a:schemeClr val="dk1"/>
                </a:solidFill>
                <a:latin typeface="Calibri"/>
                <a:ea typeface="Calibri"/>
                <a:cs typeface="Calibri"/>
                <a:sym typeface="Calibri"/>
              </a:rPr>
              <a:t> indicates the number of cases of a disease</a:t>
            </a:r>
            <a:r>
              <a:rPr lang="en-US" sz="2000" i="1">
                <a:solidFill>
                  <a:schemeClr val="dk1"/>
                </a:solidFill>
                <a:latin typeface="Calibri"/>
                <a:ea typeface="Calibri"/>
                <a:cs typeface="Calibri"/>
                <a:sym typeface="Calibri"/>
              </a:rPr>
              <a:t> among exposed individuals</a:t>
            </a:r>
            <a:r>
              <a:rPr lang="en-US" sz="2000">
                <a:solidFill>
                  <a:schemeClr val="dk1"/>
                </a:solidFill>
                <a:latin typeface="Calibri"/>
                <a:ea typeface="Calibri"/>
                <a:cs typeface="Calibri"/>
                <a:sym typeface="Calibri"/>
              </a:rPr>
              <a:t> that can be attributed to that exposure</a:t>
            </a:r>
            <a:endParaRPr sz="2000">
              <a:solidFill>
                <a:schemeClr val="dk1"/>
              </a:solidFill>
              <a:latin typeface="Calibri"/>
              <a:ea typeface="Calibri"/>
              <a:cs typeface="Calibri"/>
              <a:sym typeface="Calibri"/>
            </a:endParaRPr>
          </a:p>
        </p:txBody>
      </p:sp>
      <p:sp>
        <p:nvSpPr>
          <p:cNvPr id="234" name="Google Shape;234;p36"/>
          <p:cNvSpPr txBox="1"/>
          <p:nvPr/>
        </p:nvSpPr>
        <p:spPr>
          <a:xfrm>
            <a:off x="94575" y="0"/>
            <a:ext cx="3334200" cy="1117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Population</a:t>
            </a:r>
            <a:r>
              <a:rPr lang="en-US" sz="2400"/>
              <a:t> </a:t>
            </a:r>
            <a:r>
              <a:rPr lang="en-US" sz="2400" b="1">
                <a:solidFill>
                  <a:schemeClr val="dk1"/>
                </a:solidFill>
                <a:latin typeface="Calibri"/>
                <a:ea typeface="Calibri"/>
                <a:cs typeface="Calibri"/>
                <a:sym typeface="Calibri"/>
              </a:rPr>
              <a:t>Attributable</a:t>
            </a:r>
            <a:endParaRPr sz="2400"/>
          </a:p>
          <a:p>
            <a:pPr marL="0" marR="0" lvl="0" indent="0" algn="ctr" rtl="0">
              <a:spcBef>
                <a:spcPts val="0"/>
              </a:spcBef>
              <a:spcAft>
                <a:spcPts val="0"/>
              </a:spcAft>
              <a:buNone/>
            </a:pPr>
            <a:r>
              <a:rPr lang="en-US" sz="2400" b="1">
                <a:solidFill>
                  <a:schemeClr val="dk1"/>
                </a:solidFill>
                <a:latin typeface="Calibri"/>
                <a:ea typeface="Calibri"/>
                <a:cs typeface="Calibri"/>
                <a:sym typeface="Calibri"/>
              </a:rPr>
              <a:t>Risk</a:t>
            </a:r>
            <a:endParaRPr sz="2400" b="1">
              <a:solidFill>
                <a:schemeClr val="dk1"/>
              </a:solidFill>
              <a:latin typeface="Calibri"/>
              <a:ea typeface="Calibri"/>
              <a:cs typeface="Calibri"/>
              <a:sym typeface="Calibri"/>
            </a:endParaRPr>
          </a:p>
        </p:txBody>
      </p:sp>
      <p:sp>
        <p:nvSpPr>
          <p:cNvPr id="235" name="Google Shape;235;p36"/>
          <p:cNvSpPr/>
          <p:nvPr/>
        </p:nvSpPr>
        <p:spPr>
          <a:xfrm>
            <a:off x="94575" y="3217200"/>
            <a:ext cx="3463200" cy="312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54% of depression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58% of suicide attempts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39% of ever smoking</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26% of current smoking</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65% of alcoholism</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50% of drug abuse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78% of IV drug use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48% of promiscuity (≥ 50 sex ptnrs) </a:t>
            </a:r>
            <a:endParaRPr sz="1800">
              <a:solidFill>
                <a:schemeClr val="dk1"/>
              </a:solidFill>
              <a:latin typeface="Calibri"/>
              <a:ea typeface="Calibri"/>
              <a:cs typeface="Calibri"/>
              <a:sym typeface="Calibri"/>
            </a:endParaRPr>
          </a:p>
        </p:txBody>
      </p:sp>
      <p:pic>
        <p:nvPicPr>
          <p:cNvPr id="236" name="Google Shape;236;p36"/>
          <p:cNvPicPr preferRelativeResize="0"/>
          <p:nvPr/>
        </p:nvPicPr>
        <p:blipFill rotWithShape="1">
          <a:blip r:embed="rId3">
            <a:alphaModFix/>
          </a:blip>
          <a:srcRect/>
          <a:stretch/>
        </p:blipFill>
        <p:spPr>
          <a:xfrm>
            <a:off x="3557778" y="0"/>
            <a:ext cx="5586300" cy="6042000"/>
          </a:xfrm>
          <a:prstGeom prst="rect">
            <a:avLst/>
          </a:prstGeom>
          <a:noFill/>
          <a:ln>
            <a:noFill/>
          </a:ln>
        </p:spPr>
      </p:pic>
      <p:pic>
        <p:nvPicPr>
          <p:cNvPr id="237" name="Google Shape;237;p36"/>
          <p:cNvPicPr preferRelativeResize="0"/>
          <p:nvPr/>
        </p:nvPicPr>
        <p:blipFill rotWithShape="1">
          <a:blip r:embed="rId4">
            <a:alphaModFix/>
          </a:blip>
          <a:srcRect/>
          <a:stretch/>
        </p:blipFill>
        <p:spPr>
          <a:xfrm>
            <a:off x="6909175" y="6084500"/>
            <a:ext cx="2234825" cy="744950"/>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1940</Words>
  <Application>Microsoft Office PowerPoint</Application>
  <PresentationFormat>On-screen Show (4:3)</PresentationFormat>
  <Paragraphs>164</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Calibri</vt:lpstr>
      <vt:lpstr>Noto Sans Symbols</vt:lpstr>
      <vt:lpstr>Arial</vt:lpstr>
      <vt:lpstr>Arial Narrow</vt:lpstr>
      <vt:lpstr>Custom Design</vt:lpstr>
      <vt:lpstr>Office Theme</vt:lpstr>
      <vt:lpstr>HCE State Conference Understand ACEs Adversity in Childhood-A Community Perspective</vt:lpstr>
      <vt:lpstr>What Are ACEs? Adverse Childhood Experiences</vt:lpstr>
      <vt:lpstr>PowerPoint Presentation</vt:lpstr>
      <vt:lpstr>ACEs – Measured in Original Study Occurring before the age of 18</vt:lpstr>
      <vt:lpstr>Expanded ACE Definitions:  Incorporating community adversity measures for  low-income urban youth</vt:lpstr>
      <vt:lpstr>PowerPoint Presentation</vt:lpstr>
      <vt:lpstr>PowerPoint Presentation</vt:lpstr>
      <vt:lpstr>Brains to Fit the Life We’ll Live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HCE State Conference Understand ACEs Adversity in Childhood-A Community Perspective</dc:title>
  <dc:creator>Tidemann, Michelle</dc:creator>
  <cp:lastModifiedBy>Donna</cp:lastModifiedBy>
  <cp:revision>1</cp:revision>
  <dcterms:modified xsi:type="dcterms:W3CDTF">2018-09-27T02:03:03Z</dcterms:modified>
</cp:coreProperties>
</file>