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
      <p:font typeface="Lobster"/>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ADCA7E-1490-42D3-AACC-FD3BC453F412}">
  <a:tblStyle styleId="{7FADCA7E-1490-42D3-AACC-FD3BC453F4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6" y="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8978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bt.org/credit/report/" TargetMode="External"/><Relationship Id="rId7" Type="http://schemas.openxmlformats.org/officeDocument/2006/relationships/hyperlink" Target="https://www.debt.org/credit/your-consumer-rights/fair-credit-reporting-ac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debt.org/credit/report/scoring-models/" TargetMode="External"/><Relationship Id="rId5" Type="http://schemas.openxmlformats.org/officeDocument/2006/relationships/hyperlink" Target="https://www.debt.org/bankruptcy/" TargetMode="External"/><Relationship Id="rId4" Type="http://schemas.openxmlformats.org/officeDocument/2006/relationships/hyperlink" Target="http://www.acc.com/legalresources/quickcounsel/tfaacta.cf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yi.uwex.edu/creditreport/obtaining_your_report/#obtai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yi.uwex.edu/creditreport/obtaining_your_report/#obtai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fyi.uwex.edu/creditreport/files/2013/01/Credit_report.mp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yi.uwex.edu/creditreport/read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fyi.uwex.edu/creditreport/fixing_erro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yfico.com/ScoreEstimator.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fyi.uwex.edu/creditreport/report_vs_score/#scor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yi.uwex.edu/creditreport/files/2018/05/Credit-Scores-handout-5.18.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yfico.com/CreditEducation/WhatsInYourScore.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reditscorequiz.org/CreditScoreQuiz_AnswerKey_Eng.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creditscorequiz.or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yi.uwex.edu/creditreport/report_vs_sco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nsumerfed.org/press_release/survey-shows-an-increasing-number-of-consumers-have-obtained-their-credit-scores-and-know-much-more-about-credit-scor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ftc.gov/news-events/press-releases/2013/02/ftc-study-five-percent-consumers-had-errors-their-credit-reports" TargetMode="External"/><Relationship Id="rId5" Type="http://schemas.openxmlformats.org/officeDocument/2006/relationships/hyperlink" Target="https://www.consumerfinance.gov/" TargetMode="External"/><Relationship Id="rId4" Type="http://schemas.openxmlformats.org/officeDocument/2006/relationships/hyperlink" Target="https://money.cnn.com/2018/02/26/pf/credit-score-check-equifax/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xperian.com/blogs/ask-experian/be-cautious-about-adding-statements-to-your-credit-histo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xperian.com/blogs/ask-experian/how-long-can-negative-items-stay-on-your-credit-repor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xperian.com/blogs/ask-experian/category/credit-advice/report-advice/report-details/" TargetMode="External"/><Relationship Id="rId4" Type="http://schemas.openxmlformats.org/officeDocument/2006/relationships/hyperlink" Target="https://www.experian.com/blogs/ask-experian/infographic-how-long-does-something-stay-on-my-credit-repor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d06bd0bac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Google Shape;64;g3d06bd0b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Overview: This leader’s guide is to help HCE members understand the importance of periodically reviewing your free credit report several times each year and understanding how the information in your credit report impacts your credit score.  It is designed to be delivered by HCE members in a group setting in approximately 45 minutes. It focuses on the basic understanding of credit reports and credit scores as well as the impact your score has on future lending, jobs and rental agreements.</a:t>
            </a:r>
            <a:endParaRPr/>
          </a:p>
          <a:p>
            <a:pPr marL="0" lvl="0" indent="0" rtl="0">
              <a:spcBef>
                <a:spcPts val="0"/>
              </a:spcBef>
              <a:spcAft>
                <a:spcPts val="0"/>
              </a:spcAft>
              <a:buNone/>
            </a:pPr>
            <a:r>
              <a:rPr lang="en-US"/>
              <a:t>Choosing an Audience: Who might be interested?  </a:t>
            </a:r>
            <a:endParaRPr/>
          </a:p>
          <a:p>
            <a:pPr marL="457200" lvl="0" indent="-317500" rtl="0">
              <a:spcBef>
                <a:spcPts val="0"/>
              </a:spcBef>
              <a:spcAft>
                <a:spcPts val="0"/>
              </a:spcAft>
              <a:buSzPts val="1400"/>
              <a:buChar char="●"/>
            </a:pPr>
            <a:r>
              <a:rPr lang="en-US"/>
              <a:t>General public  </a:t>
            </a:r>
            <a:endParaRPr/>
          </a:p>
          <a:p>
            <a:pPr marL="457200" lvl="0" indent="-317500" rtl="0">
              <a:spcBef>
                <a:spcPts val="0"/>
              </a:spcBef>
              <a:spcAft>
                <a:spcPts val="0"/>
              </a:spcAft>
              <a:buSzPts val="1400"/>
              <a:buChar char="●"/>
            </a:pPr>
            <a:r>
              <a:rPr lang="en-US"/>
              <a:t>HCE club or special interest group  </a:t>
            </a:r>
            <a:endParaRPr/>
          </a:p>
          <a:p>
            <a:pPr marL="457200" lvl="0" indent="-317500" rtl="0">
              <a:spcBef>
                <a:spcPts val="0"/>
              </a:spcBef>
              <a:spcAft>
                <a:spcPts val="0"/>
              </a:spcAft>
              <a:buSzPts val="1400"/>
              <a:buChar char="●"/>
            </a:pPr>
            <a:r>
              <a:rPr lang="en-US"/>
              <a:t>Young Adults  </a:t>
            </a:r>
            <a:endParaRPr/>
          </a:p>
          <a:p>
            <a:pPr marL="457200" lvl="0" indent="-317500" rtl="0">
              <a:spcBef>
                <a:spcPts val="0"/>
              </a:spcBef>
              <a:spcAft>
                <a:spcPts val="0"/>
              </a:spcAft>
              <a:buSzPts val="1400"/>
              <a:buChar char="●"/>
            </a:pPr>
            <a:r>
              <a:rPr lang="en-US"/>
              <a:t>Financial institutions  </a:t>
            </a:r>
            <a:endParaRPr/>
          </a:p>
          <a:p>
            <a:pPr marL="457200" lvl="0" indent="-317500" rtl="0">
              <a:spcBef>
                <a:spcPts val="0"/>
              </a:spcBef>
              <a:spcAft>
                <a:spcPts val="0"/>
              </a:spcAft>
              <a:buSzPts val="1400"/>
              <a:buChar char="●"/>
            </a:pPr>
            <a:r>
              <a:rPr lang="en-US"/>
              <a:t>School personnel</a:t>
            </a:r>
            <a:endParaRPr/>
          </a:p>
          <a:p>
            <a:pPr marL="0" lvl="0" indent="0" rtl="0">
              <a:spcBef>
                <a:spcPts val="0"/>
              </a:spcBef>
              <a:spcAft>
                <a:spcPts val="0"/>
              </a:spcAft>
              <a:buNone/>
            </a:pPr>
            <a:endParaRPr/>
          </a:p>
          <a:p>
            <a:pPr marL="0" lvl="0" indent="0" rtl="0">
              <a:spcBef>
                <a:spcPts val="0"/>
              </a:spcBef>
              <a:spcAft>
                <a:spcPts val="0"/>
              </a:spcAft>
              <a:buNone/>
            </a:pPr>
            <a:r>
              <a:rPr lang="en-US"/>
              <a:t>Potential Partners - Your Family Living Educator will be an invaluable support as you decide how your county HCE program will use these resources. Talk over your plans with your HCE committee and your county’s Family Living Educator. To introduce these materials and help get the training arranged, a community partnership could be developed with individuals from the following:  </a:t>
            </a:r>
            <a:endParaRPr/>
          </a:p>
          <a:p>
            <a:pPr marL="457200" lvl="0" indent="-317500" rtl="0">
              <a:spcBef>
                <a:spcPts val="0"/>
              </a:spcBef>
              <a:spcAft>
                <a:spcPts val="0"/>
              </a:spcAft>
              <a:buSzPts val="1400"/>
              <a:buChar char="●"/>
            </a:pPr>
            <a:r>
              <a:rPr lang="en-US"/>
              <a:t>Senior Citizen Groups  </a:t>
            </a:r>
            <a:endParaRPr/>
          </a:p>
          <a:p>
            <a:pPr marL="457200" lvl="0" indent="-317500" rtl="0">
              <a:spcBef>
                <a:spcPts val="0"/>
              </a:spcBef>
              <a:spcAft>
                <a:spcPts val="0"/>
              </a:spcAft>
              <a:buSzPts val="1400"/>
              <a:buChar char="●"/>
            </a:pPr>
            <a:r>
              <a:rPr lang="en-US"/>
              <a:t>Community of Faith  </a:t>
            </a:r>
            <a:endParaRPr/>
          </a:p>
          <a:p>
            <a:pPr marL="457200" lvl="0" indent="-317500" rtl="0">
              <a:spcBef>
                <a:spcPts val="0"/>
              </a:spcBef>
              <a:spcAft>
                <a:spcPts val="0"/>
              </a:spcAft>
              <a:buSzPts val="1400"/>
              <a:buChar char="●"/>
            </a:pPr>
            <a:r>
              <a:rPr lang="en-US"/>
              <a:t>Service Organizations  </a:t>
            </a:r>
            <a:endParaRPr/>
          </a:p>
          <a:p>
            <a:pPr marL="457200" lvl="0" indent="-317500" rtl="0">
              <a:spcBef>
                <a:spcPts val="0"/>
              </a:spcBef>
              <a:spcAft>
                <a:spcPts val="0"/>
              </a:spcAft>
              <a:buSzPts val="1400"/>
              <a:buChar char="●"/>
            </a:pPr>
            <a:r>
              <a:rPr lang="en-US"/>
              <a:t>4-H, Local PTO’s or youth organizations  </a:t>
            </a:r>
            <a:endParaRPr/>
          </a:p>
          <a:p>
            <a:pPr marL="457200" lvl="0" indent="-317500" rtl="0">
              <a:spcBef>
                <a:spcPts val="0"/>
              </a:spcBef>
              <a:spcAft>
                <a:spcPts val="0"/>
              </a:spcAft>
              <a:buSzPts val="1400"/>
              <a:buChar char="●"/>
            </a:pPr>
            <a:r>
              <a:rPr lang="en-US"/>
              <a:t>Schools</a:t>
            </a:r>
            <a:endParaRPr/>
          </a:p>
          <a:p>
            <a:pPr marL="914400" lvl="0" indent="0" rtl="0">
              <a:spcBef>
                <a:spcPts val="0"/>
              </a:spcBef>
              <a:spcAft>
                <a:spcPts val="0"/>
              </a:spcAft>
              <a:buNone/>
            </a:pPr>
            <a:endParaRPr/>
          </a:p>
          <a:p>
            <a:pPr marL="0" lvl="0" indent="0" rtl="0">
              <a:spcBef>
                <a:spcPts val="0"/>
              </a:spcBef>
              <a:spcAft>
                <a:spcPts val="0"/>
              </a:spcAft>
              <a:buNone/>
            </a:pPr>
            <a:r>
              <a:rPr lang="en-US"/>
              <a:t>Presentation Type  </a:t>
            </a:r>
            <a:endParaRPr/>
          </a:p>
          <a:p>
            <a:pPr marL="457200" lvl="0" indent="-317500" rtl="0">
              <a:spcBef>
                <a:spcPts val="0"/>
              </a:spcBef>
              <a:spcAft>
                <a:spcPts val="0"/>
              </a:spcAft>
              <a:buSzPts val="1400"/>
              <a:buChar char="●"/>
            </a:pPr>
            <a:r>
              <a:rPr lang="en-US"/>
              <a:t>One session  </a:t>
            </a:r>
            <a:endParaRPr/>
          </a:p>
          <a:p>
            <a:pPr marL="457200" lvl="0" indent="-317500" rtl="0">
              <a:spcBef>
                <a:spcPts val="0"/>
              </a:spcBef>
              <a:spcAft>
                <a:spcPts val="0"/>
              </a:spcAft>
              <a:buSzPts val="1400"/>
              <a:buChar char="●"/>
            </a:pPr>
            <a:r>
              <a:rPr lang="en-US"/>
              <a:t>Learning sessions at Education Days sponsored by HCE  </a:t>
            </a:r>
            <a:endParaRPr/>
          </a:p>
          <a:p>
            <a:pPr marL="0" lvl="0" indent="0" rtl="0">
              <a:spcBef>
                <a:spcPts val="0"/>
              </a:spcBef>
              <a:spcAft>
                <a:spcPts val="0"/>
              </a:spcAft>
              <a:buNone/>
            </a:pPr>
            <a:endParaRPr/>
          </a:p>
          <a:p>
            <a:pPr marL="0" lvl="0" indent="0" rtl="0">
              <a:spcBef>
                <a:spcPts val="0"/>
              </a:spcBef>
              <a:spcAft>
                <a:spcPts val="0"/>
              </a:spcAft>
              <a:buNone/>
            </a:pPr>
            <a:r>
              <a:rPr lang="en-US"/>
              <a:t>Supplies Needed </a:t>
            </a:r>
            <a:endParaRPr/>
          </a:p>
          <a:p>
            <a:pPr marL="457200" lvl="0" indent="-317500" rtl="0">
              <a:spcBef>
                <a:spcPts val="0"/>
              </a:spcBef>
              <a:spcAft>
                <a:spcPts val="0"/>
              </a:spcAft>
              <a:buSzPts val="1400"/>
              <a:buChar char="●"/>
            </a:pPr>
            <a:r>
              <a:rPr lang="en-US"/>
              <a:t>Name Tags </a:t>
            </a:r>
            <a:endParaRPr/>
          </a:p>
          <a:p>
            <a:pPr marL="457200" lvl="0" indent="-317500" rtl="0">
              <a:spcBef>
                <a:spcPts val="0"/>
              </a:spcBef>
              <a:spcAft>
                <a:spcPts val="0"/>
              </a:spcAft>
              <a:buSzPts val="1400"/>
              <a:buChar char="●"/>
            </a:pPr>
            <a:r>
              <a:rPr lang="en-US"/>
              <a:t>Pens and Pencils </a:t>
            </a:r>
            <a:endParaRPr/>
          </a:p>
          <a:p>
            <a:pPr marL="457200" lvl="0" indent="-317500" rtl="0">
              <a:spcBef>
                <a:spcPts val="0"/>
              </a:spcBef>
              <a:spcAft>
                <a:spcPts val="0"/>
              </a:spcAft>
              <a:buSzPts val="1400"/>
              <a:buChar char="●"/>
            </a:pPr>
            <a:r>
              <a:rPr lang="en-US"/>
              <a:t>Power Point presentation, computer, projector </a:t>
            </a:r>
            <a:endParaRPr/>
          </a:p>
          <a:p>
            <a:pPr marL="457200" lvl="0" indent="-317500" rtl="0">
              <a:spcBef>
                <a:spcPts val="0"/>
              </a:spcBef>
              <a:spcAft>
                <a:spcPts val="0"/>
              </a:spcAft>
              <a:buSzPts val="1400"/>
              <a:buChar char="●"/>
            </a:pPr>
            <a:r>
              <a:rPr lang="en-US"/>
              <a:t>Credit Score Pie Chart Matching - assembled - 1 per every 2-4 people</a:t>
            </a:r>
            <a:endParaRPr/>
          </a:p>
          <a:p>
            <a:pPr marL="457200" lvl="0" indent="-317500" rtl="0">
              <a:spcBef>
                <a:spcPts val="0"/>
              </a:spcBef>
              <a:spcAft>
                <a:spcPts val="0"/>
              </a:spcAft>
              <a:buSzPts val="1400"/>
              <a:buChar char="●"/>
            </a:pPr>
            <a:r>
              <a:rPr lang="en-US"/>
              <a:t>Sign In Sheet</a:t>
            </a:r>
            <a:endParaRPr/>
          </a:p>
          <a:p>
            <a:pPr marL="457200" lvl="0" indent="-317500" rtl="0">
              <a:spcBef>
                <a:spcPts val="0"/>
              </a:spcBef>
              <a:spcAft>
                <a:spcPts val="0"/>
              </a:spcAft>
              <a:buSzPts val="1400"/>
              <a:buChar char="●"/>
            </a:pPr>
            <a:r>
              <a:rPr lang="en-US"/>
              <a:t>Labels (optional) Avery 5163 and/or Avery 5160 </a:t>
            </a:r>
            <a:endParaRPr/>
          </a:p>
          <a:p>
            <a:pPr marL="457200" lvl="0" indent="0" rtl="0">
              <a:spcBef>
                <a:spcPts val="0"/>
              </a:spcBef>
              <a:spcAft>
                <a:spcPts val="0"/>
              </a:spcAft>
              <a:buNone/>
            </a:pPr>
            <a:endParaRPr/>
          </a:p>
          <a:p>
            <a:pPr marL="0" lvl="0" indent="0" rtl="0">
              <a:spcBef>
                <a:spcPts val="0"/>
              </a:spcBef>
              <a:spcAft>
                <a:spcPts val="0"/>
              </a:spcAft>
              <a:buNone/>
            </a:pPr>
            <a:r>
              <a:rPr lang="en-US"/>
              <a:t>Participant Handouts </a:t>
            </a:r>
            <a:endParaRPr/>
          </a:p>
          <a:p>
            <a:pPr marL="457200" lvl="0" indent="-317500" rtl="0">
              <a:spcBef>
                <a:spcPts val="0"/>
              </a:spcBef>
              <a:spcAft>
                <a:spcPts val="0"/>
              </a:spcAft>
              <a:buSzPts val="1400"/>
              <a:buChar char="●"/>
            </a:pPr>
            <a:r>
              <a:rPr lang="en-US"/>
              <a:t>Credit Score</a:t>
            </a:r>
            <a:endParaRPr/>
          </a:p>
          <a:p>
            <a:pPr marL="457200" lvl="0" indent="-317500" rtl="0">
              <a:spcBef>
                <a:spcPts val="0"/>
              </a:spcBef>
              <a:spcAft>
                <a:spcPts val="0"/>
              </a:spcAft>
              <a:buSzPts val="1400"/>
              <a:buChar char="●"/>
            </a:pPr>
            <a:r>
              <a:rPr lang="en-US"/>
              <a:t>Check Your Credit Report for Free (half sheet)</a:t>
            </a:r>
            <a:endParaRPr/>
          </a:p>
          <a:p>
            <a:pPr marL="457200" lvl="0" indent="-317500" rtl="0">
              <a:spcBef>
                <a:spcPts val="0"/>
              </a:spcBef>
              <a:spcAft>
                <a:spcPts val="0"/>
              </a:spcAft>
              <a:buSzPts val="1400"/>
              <a:buChar char="●"/>
            </a:pPr>
            <a:r>
              <a:rPr lang="en-US"/>
              <a:t>Credit Report Review Checklist</a:t>
            </a:r>
            <a:endParaRPr/>
          </a:p>
          <a:p>
            <a:pPr marL="457200" lvl="0" indent="-317500" rtl="0">
              <a:spcBef>
                <a:spcPts val="0"/>
              </a:spcBef>
              <a:spcAft>
                <a:spcPts val="0"/>
              </a:spcAft>
              <a:buSzPts val="1400"/>
              <a:buChar char="●"/>
            </a:pPr>
            <a:r>
              <a:rPr lang="en-US"/>
              <a:t>Reading a Sample Credit Report</a:t>
            </a:r>
            <a:endParaRPr/>
          </a:p>
          <a:p>
            <a:pPr marL="457200" lvl="0" indent="-317500" rtl="0">
              <a:spcBef>
                <a:spcPts val="0"/>
              </a:spcBef>
              <a:spcAft>
                <a:spcPts val="0"/>
              </a:spcAft>
              <a:buSzPts val="1400"/>
              <a:buChar char="●"/>
            </a:pPr>
            <a:r>
              <a:rPr lang="en-US"/>
              <a:t>Credit Reports &amp; Scores Scavenger Hunt Activity Sheet with answer key (page 2)</a:t>
            </a:r>
            <a:endParaRPr/>
          </a:p>
          <a:p>
            <a:pPr marL="457200" lvl="0" indent="-317500" rtl="0">
              <a:spcBef>
                <a:spcPts val="0"/>
              </a:spcBef>
              <a:spcAft>
                <a:spcPts val="0"/>
              </a:spcAft>
              <a:buSzPts val="1400"/>
              <a:buChar char="●"/>
            </a:pPr>
            <a:r>
              <a:rPr lang="en-US"/>
              <a:t>Powerpoint Slides Note Page</a:t>
            </a:r>
            <a:endParaRPr/>
          </a:p>
          <a:p>
            <a:pPr marL="457200" lvl="0" indent="-317500" rtl="0">
              <a:spcBef>
                <a:spcPts val="0"/>
              </a:spcBef>
              <a:spcAft>
                <a:spcPts val="0"/>
              </a:spcAft>
              <a:buSzPts val="1400"/>
              <a:buChar char="●"/>
            </a:pPr>
            <a:r>
              <a:rPr lang="en-US"/>
              <a:t>Reminder labels (optional)</a:t>
            </a:r>
            <a:endParaRPr/>
          </a:p>
          <a:p>
            <a:pPr marL="0" lvl="0" indent="0" rtl="0">
              <a:spcBef>
                <a:spcPts val="0"/>
              </a:spcBef>
              <a:spcAft>
                <a:spcPts val="0"/>
              </a:spcAft>
              <a:buNone/>
            </a:pPr>
            <a:endParaRPr/>
          </a:p>
          <a:p>
            <a:pPr marL="0" lvl="0" indent="0" rtl="0">
              <a:spcBef>
                <a:spcPts val="0"/>
              </a:spcBef>
              <a:spcAft>
                <a:spcPts val="0"/>
              </a:spcAft>
              <a:buNone/>
            </a:pPr>
            <a:r>
              <a:rPr lang="en-US"/>
              <a:t>Advance Preparation</a:t>
            </a:r>
            <a:endParaRPr/>
          </a:p>
          <a:p>
            <a:pPr marL="457200" lvl="0" indent="-317500" rtl="0">
              <a:spcBef>
                <a:spcPts val="0"/>
              </a:spcBef>
              <a:spcAft>
                <a:spcPts val="0"/>
              </a:spcAft>
              <a:buSzPts val="1400"/>
              <a:buChar char="●"/>
            </a:pPr>
            <a:r>
              <a:rPr lang="en-US"/>
              <a:t>Review all materials</a:t>
            </a:r>
            <a:endParaRPr/>
          </a:p>
          <a:p>
            <a:pPr marL="457200" lvl="0" indent="-317500" rtl="0">
              <a:spcBef>
                <a:spcPts val="0"/>
              </a:spcBef>
              <a:spcAft>
                <a:spcPts val="0"/>
              </a:spcAft>
              <a:buSzPts val="1400"/>
              <a:buChar char="●"/>
            </a:pPr>
            <a:r>
              <a:rPr lang="en-US"/>
              <a:t>Print Materials (activities and handouts)</a:t>
            </a:r>
            <a:endParaRPr/>
          </a:p>
          <a:p>
            <a:pPr marL="457200" lvl="0" indent="-317500" rtl="0">
              <a:spcBef>
                <a:spcPts val="0"/>
              </a:spcBef>
              <a:spcAft>
                <a:spcPts val="0"/>
              </a:spcAft>
              <a:buSzPts val="1400"/>
              <a:buChar char="●"/>
            </a:pPr>
            <a:r>
              <a:rPr lang="en-US"/>
              <a:t>Assemble Credit Score Pie Chart Matching Activity</a:t>
            </a:r>
            <a:endParaRPr/>
          </a:p>
          <a:p>
            <a:pPr marL="457200" lvl="0" indent="-317500" rtl="0">
              <a:spcBef>
                <a:spcPts val="0"/>
              </a:spcBef>
              <a:spcAft>
                <a:spcPts val="0"/>
              </a:spcAft>
              <a:buSzPts val="1400"/>
              <a:buChar char="●"/>
            </a:pPr>
            <a:r>
              <a:rPr lang="en-US"/>
              <a:t>Set up computer and projector </a:t>
            </a:r>
            <a:endParaRPr/>
          </a:p>
          <a:p>
            <a:pPr marL="457200" lvl="0" indent="-317500" rtl="0">
              <a:spcBef>
                <a:spcPts val="0"/>
              </a:spcBef>
              <a:spcAft>
                <a:spcPts val="0"/>
              </a:spcAft>
              <a:buSzPts val="1400"/>
              <a:buChar char="●"/>
            </a:pPr>
            <a:r>
              <a:rPr lang="en-US"/>
              <a:t>Calendar Labels (optional)</a:t>
            </a:r>
            <a:endParaRPr/>
          </a:p>
          <a:p>
            <a:pPr marL="914400" lvl="1" indent="-317500" rtl="0">
              <a:lnSpc>
                <a:spcPct val="115000"/>
              </a:lnSpc>
              <a:spcBef>
                <a:spcPts val="0"/>
              </a:spcBef>
              <a:spcAft>
                <a:spcPts val="0"/>
              </a:spcAft>
              <a:buSzPts val="1400"/>
              <a:buChar char="○"/>
            </a:pPr>
            <a:r>
              <a:rPr lang="en-US"/>
              <a:t>Avery 5163 is the free credit rep</a:t>
            </a:r>
            <a:r>
              <a:rPr lang="en-US">
                <a:solidFill>
                  <a:srgbClr val="000000"/>
                </a:solidFill>
              </a:rPr>
              <a:t>ort labels docume</a:t>
            </a:r>
            <a:r>
              <a:rPr lang="en-US"/>
              <a:t>nt. </a:t>
            </a:r>
            <a:endParaRPr/>
          </a:p>
          <a:p>
            <a:pPr marL="914400" lvl="1" indent="-317500" rtl="0">
              <a:lnSpc>
                <a:spcPct val="115000"/>
              </a:lnSpc>
              <a:spcBef>
                <a:spcPts val="0"/>
              </a:spcBef>
              <a:spcAft>
                <a:spcPts val="0"/>
              </a:spcAft>
              <a:buSzPts val="1400"/>
              <a:buChar char="○"/>
            </a:pPr>
            <a:r>
              <a:rPr lang="en-US"/>
              <a:t>Avery 5160 is the credit report reminder label document.</a:t>
            </a:r>
            <a:endParaRPr/>
          </a:p>
          <a:p>
            <a:pPr marL="0" lvl="0" indent="0" rtl="0">
              <a:spcBef>
                <a:spcPts val="0"/>
              </a:spcBef>
              <a:spcAft>
                <a:spcPts val="0"/>
              </a:spcAft>
              <a:buNone/>
            </a:pPr>
            <a:endParaRPr/>
          </a:p>
          <a:p>
            <a:pPr marL="0" lvl="0" indent="0">
              <a:spcBef>
                <a:spcPts val="0"/>
              </a:spcBef>
              <a:spcAft>
                <a:spcPts val="0"/>
              </a:spcAft>
              <a:buNone/>
            </a:pPr>
            <a:r>
              <a:rPr lang="en-US" b="1"/>
              <a:t>Directions:</a:t>
            </a:r>
            <a:r>
              <a:rPr lang="en-US"/>
              <a:t> Teaching outline follows along with the master PowerPoint. This session should be taught with the PowerPoint slides provided either by showing the PowerPoint or providing a copy of the slides to the HCE members. </a:t>
            </a:r>
            <a:r>
              <a:rPr lang="en-US" b="1"/>
              <a:t>The notes section of the slides</a:t>
            </a:r>
            <a:r>
              <a:rPr lang="en-US"/>
              <a:t> provide more information for talking points, background information and website links for further learning.</a:t>
            </a:r>
            <a:endParaRPr/>
          </a:p>
        </p:txBody>
      </p:sp>
      <p:sp>
        <p:nvSpPr>
          <p:cNvPr id="65" name="Google Shape;65;g3d06bd0b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2596438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Read Slide </a:t>
            </a: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97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7" name="Google Shape;147;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552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b="1"/>
              <a:t>The Fair Credit Reporting Act (FCRA) </a:t>
            </a:r>
            <a:r>
              <a:rPr lang="en-US"/>
              <a:t>is a federal law that regulates credit reporting agencies and compels them to insure the information they gather and distribute is a fair and accurate </a:t>
            </a:r>
            <a:r>
              <a:rPr lang="en-US" u="sng">
                <a:solidFill>
                  <a:schemeClr val="hlink"/>
                </a:solidFill>
                <a:hlinkClick r:id="rId3"/>
              </a:rPr>
              <a:t>summary of a consumer’s credit history</a:t>
            </a:r>
            <a:r>
              <a:rPr lang="en-US"/>
              <a:t>.</a:t>
            </a:r>
            <a:endParaRPr/>
          </a:p>
          <a:p>
            <a:pPr marL="0" lvl="0" indent="0" rtl="0">
              <a:spcBef>
                <a:spcPts val="0"/>
              </a:spcBef>
              <a:spcAft>
                <a:spcPts val="0"/>
              </a:spcAft>
              <a:buClr>
                <a:schemeClr val="dk1"/>
              </a:buClr>
              <a:buSzPts val="1100"/>
              <a:buFont typeface="Arial"/>
              <a:buNone/>
            </a:pPr>
            <a:endParaRPr b="1"/>
          </a:p>
          <a:p>
            <a:pPr marL="0" lvl="0" indent="0">
              <a:spcBef>
                <a:spcPts val="0"/>
              </a:spcBef>
              <a:spcAft>
                <a:spcPts val="0"/>
              </a:spcAft>
              <a:buSzPts val="1100"/>
              <a:buNone/>
            </a:pPr>
            <a:r>
              <a:rPr lang="en-US" b="1"/>
              <a:t>The FCRA is chiefly concerned with the way credit reporting agencies use the information they receive regarding your credit history. The law is intended to protect consumers from misinformation being used against them.</a:t>
            </a:r>
            <a:endParaRPr b="1"/>
          </a:p>
          <a:p>
            <a:pPr marL="0" lvl="0" indent="0">
              <a:spcBef>
                <a:spcPts val="0"/>
              </a:spcBef>
              <a:spcAft>
                <a:spcPts val="0"/>
              </a:spcAft>
              <a:buSzPts val="1100"/>
              <a:buNone/>
            </a:pPr>
            <a:endParaRPr b="1"/>
          </a:p>
          <a:p>
            <a:pPr marL="0" lvl="0" indent="0">
              <a:spcBef>
                <a:spcPts val="0"/>
              </a:spcBef>
              <a:spcAft>
                <a:spcPts val="0"/>
              </a:spcAft>
              <a:buNone/>
            </a:pPr>
            <a:r>
              <a:rPr lang="en-US">
                <a:solidFill>
                  <a:srgbClr val="FF0000"/>
                </a:solidFill>
              </a:rPr>
              <a:t>The 3 credit bureaus are Experian, Equifax and TransUnion.</a:t>
            </a:r>
            <a:endParaRPr>
              <a:solidFill>
                <a:srgbClr val="FF0000"/>
              </a:solidFill>
            </a:endParaRPr>
          </a:p>
          <a:p>
            <a:pPr marL="0" lvl="0" indent="0">
              <a:spcBef>
                <a:spcPts val="0"/>
              </a:spcBef>
              <a:spcAft>
                <a:spcPts val="0"/>
              </a:spcAft>
              <a:buClr>
                <a:schemeClr val="dk1"/>
              </a:buClr>
              <a:buFont typeface="Arial"/>
              <a:buNone/>
            </a:pPr>
            <a:endParaRPr>
              <a:solidFill>
                <a:srgbClr val="FF0000"/>
              </a:solidFill>
            </a:endParaRPr>
          </a:p>
          <a:p>
            <a:pPr marL="0" lvl="0" indent="0">
              <a:spcBef>
                <a:spcPts val="0"/>
              </a:spcBef>
              <a:spcAft>
                <a:spcPts val="0"/>
              </a:spcAft>
              <a:buSzPts val="1100"/>
              <a:buNone/>
            </a:pPr>
            <a:r>
              <a:rPr lang="en-US" b="1"/>
              <a:t>Additional background information:</a:t>
            </a:r>
            <a:endParaRPr/>
          </a:p>
          <a:p>
            <a:pPr marL="0" lvl="0" indent="0" rtl="0">
              <a:spcBef>
                <a:spcPts val="0"/>
              </a:spcBef>
              <a:spcAft>
                <a:spcPts val="0"/>
              </a:spcAft>
              <a:buSzPts val="1100"/>
              <a:buNone/>
            </a:pPr>
            <a:r>
              <a:rPr lang="en-US"/>
              <a:t> It offers very specific guidelines on the methods credit reporting agencies use to collect and verify information and outlines reasons that information can be released.  The Fair and Accurate Credit Transactions Act of 2003 (FACTA) is a federal consumer-rights law that amended the Fair Credit Reporting Act of 1970 (FCRA). Its primary purpose is to reduce the risk of identity theft by regulating how consumer account information (such as Social Security numbers) is handled.</a:t>
            </a:r>
            <a:endParaRPr/>
          </a:p>
          <a:p>
            <a:pPr marL="0" lvl="0" indent="0" rtl="0">
              <a:spcBef>
                <a:spcPts val="0"/>
              </a:spcBef>
              <a:spcAft>
                <a:spcPts val="0"/>
              </a:spcAft>
              <a:buClr>
                <a:schemeClr val="dk1"/>
              </a:buClr>
              <a:buFont typeface="Arial"/>
              <a:buNone/>
            </a:pPr>
            <a:r>
              <a:rPr lang="en-US" u="sng">
                <a:solidFill>
                  <a:schemeClr val="accent5"/>
                </a:solidFill>
                <a:hlinkClick r:id="rId4"/>
              </a:rPr>
              <a:t>http://www.acc.com/legalresources/quickcounsel/tfaacta.cfm</a:t>
            </a:r>
            <a:r>
              <a:rPr lang="en-US"/>
              <a:t> </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SzPts val="1100"/>
              <a:buNone/>
            </a:pPr>
            <a:r>
              <a:rPr lang="en-US"/>
              <a:t>Under the Fair Credit Reporting Act, you have a right to:</a:t>
            </a:r>
            <a:endParaRPr/>
          </a:p>
          <a:p>
            <a:pPr marL="457200" lvl="0" indent="-317500" rtl="0">
              <a:spcBef>
                <a:spcPts val="0"/>
              </a:spcBef>
              <a:spcAft>
                <a:spcPts val="0"/>
              </a:spcAft>
              <a:buSzPts val="1400"/>
              <a:buChar char="●"/>
            </a:pPr>
            <a:r>
              <a:rPr lang="en-US"/>
              <a:t>Access to Your Credit Report – The act requires credit reporting agencies to provide you with any information in your credit file upon request once a year. You must have proper identification. You have a right to a free copy of your credit report within 15 days of your request.</a:t>
            </a:r>
            <a:endParaRPr/>
          </a:p>
          <a:p>
            <a:pPr marL="457200" lvl="0" indent="-317500" rtl="0">
              <a:spcBef>
                <a:spcPts val="0"/>
              </a:spcBef>
              <a:spcAft>
                <a:spcPts val="0"/>
              </a:spcAft>
              <a:buSzPts val="1400"/>
              <a:buChar char="●"/>
            </a:pPr>
            <a:r>
              <a:rPr lang="en-US"/>
              <a:t>Protected Access – The act limits access to your file to those with a valid need. That would usually be banks, insurance companies, employers, landlords or others doing business that involves offering credit. You also have the right to know who has requested your credit report in the last year or, for employment-related requests, two years.</a:t>
            </a:r>
            <a:endParaRPr/>
          </a:p>
          <a:p>
            <a:pPr marL="457200" lvl="0" indent="-317500" rtl="0">
              <a:spcBef>
                <a:spcPts val="0"/>
              </a:spcBef>
              <a:spcAft>
                <a:spcPts val="0"/>
              </a:spcAft>
              <a:buSzPts val="1400"/>
              <a:buChar char="●"/>
            </a:pPr>
            <a:r>
              <a:rPr lang="en-US"/>
              <a:t>Accurate Reporting – If inaccurate information is discovered in your file, the consumer reporting agency must examine the disputed information, usually within 30 days. If the inaccurate information cannot be verified, the consumer reporting agency has a responsibility to remove it. If you are not able to clear up the matter, you are allowed to add a statement to your credit file explaining the situation.</a:t>
            </a:r>
            <a:endParaRPr/>
          </a:p>
          <a:p>
            <a:pPr marL="457200" lvl="0" indent="-317500" rtl="0">
              <a:spcBef>
                <a:spcPts val="0"/>
              </a:spcBef>
              <a:spcAft>
                <a:spcPts val="0"/>
              </a:spcAft>
              <a:buSzPts val="1400"/>
              <a:buChar char="●"/>
            </a:pPr>
            <a:r>
              <a:rPr lang="en-US"/>
              <a:t>Have Outdated Information Removed – Negative information must be removed from your file after seven years. </a:t>
            </a:r>
            <a:r>
              <a:rPr lang="en-US" u="sng">
                <a:solidFill>
                  <a:schemeClr val="hlink"/>
                </a:solidFill>
                <a:hlinkClick r:id="rId5"/>
              </a:rPr>
              <a:t>Bankruptcy</a:t>
            </a:r>
            <a:r>
              <a:rPr lang="en-US"/>
              <a:t>, however, may remain on record for 10 years, and criminal record information can remain indefinitely.</a:t>
            </a:r>
            <a:endParaRPr/>
          </a:p>
          <a:p>
            <a:pPr marL="457200" lvl="0" indent="-317500" rtl="0">
              <a:spcBef>
                <a:spcPts val="0"/>
              </a:spcBef>
              <a:spcAft>
                <a:spcPts val="0"/>
              </a:spcAft>
              <a:buSzPts val="1400"/>
              <a:buChar char="●"/>
            </a:pPr>
            <a:r>
              <a:rPr lang="en-US"/>
              <a:t>Maintain Medical Information Privacy – You are protected from having medical information in a consumer report, as creditors are prohibited from obtaining or using medical information when making a credit decision.</a:t>
            </a:r>
            <a:endParaRPr/>
          </a:p>
          <a:p>
            <a:pPr marL="457200" lvl="0" indent="-317500" rtl="0">
              <a:spcBef>
                <a:spcPts val="0"/>
              </a:spcBef>
              <a:spcAft>
                <a:spcPts val="0"/>
              </a:spcAft>
              <a:buSzPts val="1400"/>
              <a:buChar char="●"/>
            </a:pPr>
            <a:r>
              <a:rPr lang="en-US"/>
              <a:t>Limit Unsolicited Credit Offers – The law allows you to request to have your name and address removed from unsolicited prescreened offer lists for credit and insurance.  To opt out of such correspondence, call (888) 5-OPTOUT (888-567-8688).</a:t>
            </a:r>
            <a:endParaRPr/>
          </a:p>
          <a:p>
            <a:pPr marL="457200" lvl="0" indent="-317500" rtl="0">
              <a:spcBef>
                <a:spcPts val="0"/>
              </a:spcBef>
              <a:spcAft>
                <a:spcPts val="0"/>
              </a:spcAft>
              <a:buSzPts val="1400"/>
              <a:buChar char="●"/>
            </a:pPr>
            <a:r>
              <a:rPr lang="en-US"/>
              <a:t>Protect Your Personal Account Numbers – Businesses are not permitted to publish full credit card numbers on receipts. The law also allows you to protect your Social Security number by having it truncated on your credit report.</a:t>
            </a:r>
            <a:endParaRPr/>
          </a:p>
          <a:p>
            <a:pPr marL="457200" lvl="0" indent="-317500" rtl="0">
              <a:spcBef>
                <a:spcPts val="0"/>
              </a:spcBef>
              <a:spcAft>
                <a:spcPts val="0"/>
              </a:spcAft>
              <a:buSzPts val="1400"/>
              <a:buChar char="●"/>
            </a:pPr>
            <a:r>
              <a:rPr lang="en-US"/>
              <a:t>Receive Notification of Possible Negative Information – You have the right to be notified if any financial institution submits, or plans to submit, negative information to a credit reporting agency. This information may be included in a billing statement or a notice of default.</a:t>
            </a:r>
            <a:endParaRPr/>
          </a:p>
          <a:p>
            <a:pPr marL="457200" lvl="0" indent="-317500" rtl="0">
              <a:spcBef>
                <a:spcPts val="0"/>
              </a:spcBef>
              <a:spcAft>
                <a:spcPts val="0"/>
              </a:spcAft>
              <a:buSzPts val="1400"/>
              <a:buChar char="●"/>
            </a:pPr>
            <a:r>
              <a:rPr lang="en-US"/>
              <a:t>Seek Damages – You have the right to sue and seek damages in a state or federal court from anyone, such as a consumer reporting agency or a user of consumer reports, who violates the Fair Credit Reporting Act.</a:t>
            </a:r>
            <a:endParaRPr/>
          </a:p>
          <a:p>
            <a:pPr marL="457200" lvl="0" indent="-317500" rtl="0">
              <a:spcBef>
                <a:spcPts val="0"/>
              </a:spcBef>
              <a:spcAft>
                <a:spcPts val="0"/>
              </a:spcAft>
              <a:buSzPts val="1400"/>
              <a:buChar char="●"/>
            </a:pPr>
            <a:r>
              <a:rPr lang="en-US"/>
              <a:t>Know When Your Credit Report Is Used Against You – If you are denied credit, insurance or employment because of your credit report, you can ask for the specific reason for the denial.</a:t>
            </a:r>
            <a:endParaRPr/>
          </a:p>
          <a:p>
            <a:pPr marL="457200" lvl="0" indent="-317500" rtl="0">
              <a:spcBef>
                <a:spcPts val="0"/>
              </a:spcBef>
              <a:spcAft>
                <a:spcPts val="0"/>
              </a:spcAft>
              <a:buSzPts val="1400"/>
              <a:buChar char="●"/>
            </a:pPr>
            <a:r>
              <a:rPr lang="en-US"/>
              <a:t>Know Your Credit Scores – </a:t>
            </a:r>
            <a:r>
              <a:rPr lang="en-US" u="sng">
                <a:solidFill>
                  <a:schemeClr val="hlink"/>
                </a:solidFill>
                <a:hlinkClick r:id="rId6"/>
              </a:rPr>
              <a:t>You have a unique credit score</a:t>
            </a:r>
            <a:r>
              <a:rPr lang="en-US"/>
              <a:t> with each credit bureau, which you can request. In some cases, you may be required to pay for this information.</a:t>
            </a:r>
            <a:endParaRPr/>
          </a:p>
          <a:p>
            <a:pPr marL="0" lvl="0" indent="0" rtl="0">
              <a:spcBef>
                <a:spcPts val="0"/>
              </a:spcBef>
              <a:spcAft>
                <a:spcPts val="0"/>
              </a:spcAft>
              <a:buSzPts val="1100"/>
              <a:buNone/>
            </a:pPr>
            <a:endParaRPr/>
          </a:p>
          <a:p>
            <a:pPr marL="0" lvl="0" indent="0" rtl="0">
              <a:spcBef>
                <a:spcPts val="0"/>
              </a:spcBef>
              <a:spcAft>
                <a:spcPts val="0"/>
              </a:spcAft>
              <a:buNone/>
            </a:pPr>
            <a:r>
              <a:rPr lang="en-US" u="sng">
                <a:solidFill>
                  <a:schemeClr val="hlink"/>
                </a:solidFill>
                <a:hlinkClick r:id="rId7"/>
              </a:rPr>
              <a:t>https://www.debt.org/credit/your-consumer-rights/fair-credit-reporting-act/</a:t>
            </a:r>
            <a:r>
              <a:rPr lang="en-US"/>
              <a:t> </a:t>
            </a:r>
            <a:endParaRPr/>
          </a:p>
          <a:p>
            <a:pPr marL="0" lvl="0" indent="0" rtl="0">
              <a:spcBef>
                <a:spcPts val="0"/>
              </a:spcBef>
              <a:spcAft>
                <a:spcPts val="0"/>
              </a:spcAft>
              <a:buNone/>
            </a:pPr>
            <a:endParaRPr/>
          </a:p>
          <a:p>
            <a:pPr marL="0" lvl="0" indent="0" rtl="0">
              <a:spcBef>
                <a:spcPts val="0"/>
              </a:spcBef>
              <a:spcAft>
                <a:spcPts val="0"/>
              </a:spcAft>
              <a:buNone/>
            </a:pPr>
            <a:endParaRPr>
              <a:solidFill>
                <a:srgbClr val="FF0000"/>
              </a:solidFill>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429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Point out the reminder cards with the dates and website.</a:t>
            </a:r>
            <a:endParaRPr/>
          </a:p>
          <a:p>
            <a:pPr marL="0" lvl="0" indent="0">
              <a:spcBef>
                <a:spcPts val="0"/>
              </a:spcBef>
              <a:spcAft>
                <a:spcPts val="0"/>
              </a:spcAft>
              <a:buNone/>
            </a:pPr>
            <a:r>
              <a:rPr lang="en-US"/>
              <a:t>Refer to stickers templates given that can be distributed at the session to be put on calendars.</a:t>
            </a:r>
            <a:endParaRPr/>
          </a:p>
          <a:p>
            <a:pPr marL="0" lvl="0" indent="0">
              <a:spcBef>
                <a:spcPts val="0"/>
              </a:spcBef>
              <a:spcAft>
                <a:spcPts val="0"/>
              </a:spcAft>
              <a:buNone/>
            </a:pPr>
            <a:r>
              <a:rPr lang="en-US"/>
              <a:t>Could set a reminder in your Outlook calendar</a:t>
            </a:r>
            <a:endParaRPr/>
          </a:p>
        </p:txBody>
      </p:sp>
      <p:sp>
        <p:nvSpPr>
          <p:cNvPr id="166" name="Google Shape;166;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1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Ask audience this question to see if anyone has experienced issues trying to obtain their free credit report by show of hands.</a:t>
            </a:r>
            <a:endParaRPr/>
          </a:p>
          <a:p>
            <a:pPr marL="0" lvl="0" indent="0">
              <a:spcBef>
                <a:spcPts val="0"/>
              </a:spcBef>
              <a:spcAft>
                <a:spcPts val="0"/>
              </a:spcAft>
              <a:buNone/>
            </a:pPr>
            <a:r>
              <a:rPr lang="en-US"/>
              <a:t>Discussion if needed. </a:t>
            </a:r>
            <a:endParaRPr/>
          </a:p>
          <a:p>
            <a:pPr marL="0" lvl="0" indent="0">
              <a:spcBef>
                <a:spcPts val="0"/>
              </a:spcBef>
              <a:spcAft>
                <a:spcPts val="0"/>
              </a:spcAft>
              <a:buNone/>
            </a:pPr>
            <a:r>
              <a:rPr lang="en-US"/>
              <a:t>Proceed with slide 15 to give more direction and tips on obtaining reports.</a:t>
            </a:r>
            <a:endParaRPr/>
          </a:p>
        </p:txBody>
      </p:sp>
      <p:sp>
        <p:nvSpPr>
          <p:cNvPr id="175" name="Google Shape;175;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3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Refer to the “Credit Report Review Checklist” handout gray box at the bottom for details and the 2018 free credit report date info half-page.</a:t>
            </a:r>
            <a:endParaRPr/>
          </a:p>
          <a:p>
            <a:pPr marL="0" lvl="0" indent="0">
              <a:spcBef>
                <a:spcPts val="0"/>
              </a:spcBef>
              <a:spcAft>
                <a:spcPts val="0"/>
              </a:spcAft>
              <a:buNone/>
            </a:pPr>
            <a:r>
              <a:rPr lang="en-US"/>
              <a:t>There are 3 different ways to access your free credit report once per year from each credit bureau by request: Mail, online and phone call.</a:t>
            </a:r>
            <a:endParaRPr/>
          </a:p>
          <a:p>
            <a:pPr marL="0" lvl="0" indent="0">
              <a:spcBef>
                <a:spcPts val="0"/>
              </a:spcBef>
              <a:spcAft>
                <a:spcPts val="0"/>
              </a:spcAft>
              <a:buNone/>
            </a:pPr>
            <a:endParaRPr/>
          </a:p>
          <a:p>
            <a:pPr marL="0" lvl="0" indent="0">
              <a:spcBef>
                <a:spcPts val="0"/>
              </a:spcBef>
              <a:spcAft>
                <a:spcPts val="0"/>
              </a:spcAft>
              <a:buNone/>
            </a:pPr>
            <a:r>
              <a:rPr lang="en-US"/>
              <a:t>Copy of request form for mailing located here: </a:t>
            </a:r>
            <a:r>
              <a:rPr lang="en-US" u="sng">
                <a:solidFill>
                  <a:schemeClr val="hlink"/>
                </a:solidFill>
                <a:hlinkClick r:id="rId3"/>
              </a:rPr>
              <a:t>https://fyi.uwex.edu/creditreport/obtaining_your_report/#obtain</a:t>
            </a:r>
            <a:r>
              <a:rPr lang="en-US"/>
              <a:t> </a:t>
            </a:r>
            <a:endParaRPr/>
          </a:p>
        </p:txBody>
      </p:sp>
      <p:sp>
        <p:nvSpPr>
          <p:cNvPr id="182" name="Google Shape;182;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28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8ad54bd9_0_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Google Shape;192;g3d8ad54bd9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Request form: </a:t>
            </a:r>
            <a:r>
              <a:rPr lang="en-US" u="sng">
                <a:solidFill>
                  <a:schemeClr val="hlink"/>
                </a:solidFill>
                <a:hlinkClick r:id="rId3"/>
              </a:rPr>
              <a:t>https://fyi.uwex.edu/creditreport/obtaining_your_report/#obtain</a:t>
            </a:r>
            <a:r>
              <a:rPr lang="en-US"/>
              <a:t> </a:t>
            </a:r>
            <a:endParaRPr/>
          </a:p>
        </p:txBody>
      </p:sp>
      <p:sp>
        <p:nvSpPr>
          <p:cNvPr id="193" name="Google Shape;193;g3d8ad54bd9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451476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If you choose to request your credit report online, go to </a:t>
            </a:r>
            <a:r>
              <a:rPr lang="en-US" u="sng">
                <a:solidFill>
                  <a:schemeClr val="hlink"/>
                </a:solidFill>
                <a:hlinkClick r:id="rId3"/>
              </a:rPr>
              <a:t>http://www.annualcreditreport.com/</a:t>
            </a:r>
            <a:r>
              <a:rPr lang="en-US"/>
              <a:t> . This slide shows what you will see when you go to the website and what information you will need to enter. You may also be asked verification questions.</a:t>
            </a:r>
            <a:endParaRPr/>
          </a:p>
          <a:p>
            <a:pPr marL="0" lvl="0" indent="0">
              <a:spcBef>
                <a:spcPts val="0"/>
              </a:spcBef>
              <a:spcAft>
                <a:spcPts val="0"/>
              </a:spcAft>
              <a:buNone/>
            </a:pPr>
            <a:endParaRPr/>
          </a:p>
          <a:p>
            <a:pPr marL="0" lvl="0" indent="0">
              <a:spcBef>
                <a:spcPts val="0"/>
              </a:spcBef>
              <a:spcAft>
                <a:spcPts val="0"/>
              </a:spcAft>
              <a:buNone/>
            </a:pPr>
            <a:r>
              <a:rPr lang="en-US"/>
              <a:t>Here is a 5 minute tutorial video by J. Michael Collins, Center for Financial Security, to guide you through the online process of checking your free credit report: </a:t>
            </a:r>
            <a:r>
              <a:rPr lang="en-US" u="sng">
                <a:solidFill>
                  <a:schemeClr val="hlink"/>
                </a:solidFill>
                <a:hlinkClick r:id="rId4"/>
              </a:rPr>
              <a:t>https://fyi.uwex.edu/creditreport/files/2013/01/Credit_report.mp4</a:t>
            </a:r>
            <a:r>
              <a:rPr lang="en-US"/>
              <a:t> </a:t>
            </a:r>
            <a:endParaRPr/>
          </a:p>
        </p:txBody>
      </p:sp>
      <p:sp>
        <p:nvSpPr>
          <p:cNvPr id="199" name="Google Shape;199;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28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d8ad54bd9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Review the slide. </a:t>
            </a:r>
            <a:endParaRPr/>
          </a:p>
        </p:txBody>
      </p:sp>
      <p:sp>
        <p:nvSpPr>
          <p:cNvPr id="208" name="Google Shape;208;g3d8ad54bd9_0_3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873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Ask participants to pull out the “</a:t>
            </a:r>
            <a:r>
              <a:rPr lang="en-US" b="1"/>
              <a:t>Credit Report Review Checklist” handout</a:t>
            </a:r>
            <a:r>
              <a:rPr lang="en-US"/>
              <a:t>.</a:t>
            </a:r>
            <a:endParaRPr/>
          </a:p>
          <a:p>
            <a:pPr marL="0" lvl="0" indent="0">
              <a:spcBef>
                <a:spcPts val="0"/>
              </a:spcBef>
              <a:spcAft>
                <a:spcPts val="0"/>
              </a:spcAft>
              <a:buNone/>
            </a:pPr>
            <a:r>
              <a:rPr lang="en-US"/>
              <a:t> See </a:t>
            </a:r>
            <a:r>
              <a:rPr lang="en-US" u="sng">
                <a:solidFill>
                  <a:schemeClr val="accent5"/>
                </a:solidFill>
                <a:hlinkClick r:id="rId3"/>
              </a:rPr>
              <a:t>https://fyi.uwex.edu/creditreport/reading/</a:t>
            </a:r>
            <a:r>
              <a:rPr lang="en-US"/>
              <a:t> for more information on reading a report and </a:t>
            </a:r>
            <a:r>
              <a:rPr lang="en-US" u="sng">
                <a:solidFill>
                  <a:schemeClr val="accent5"/>
                </a:solidFill>
                <a:hlinkClick r:id="rId4"/>
              </a:rPr>
              <a:t>https://fyi.uwex.edu/creditreport/fixing_errors/</a:t>
            </a:r>
            <a:r>
              <a:rPr lang="en-US"/>
              <a:t> to fix reports from UW Extension Specialists</a:t>
            </a:r>
            <a:endParaRPr/>
          </a:p>
          <a:p>
            <a:pPr marL="0" lvl="0" indent="0">
              <a:spcBef>
                <a:spcPts val="0"/>
              </a:spcBef>
              <a:spcAft>
                <a:spcPts val="0"/>
              </a:spcAft>
              <a:buNone/>
            </a:pPr>
            <a:endParaRPr/>
          </a:p>
        </p:txBody>
      </p:sp>
      <p:sp>
        <p:nvSpPr>
          <p:cNvPr id="217" name="Google Shape;217;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97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Hello!</a:t>
            </a:r>
            <a:endParaRPr/>
          </a:p>
          <a:p>
            <a:pPr marL="0" marR="0" lvl="0" indent="0" algn="l" rtl="0">
              <a:spcBef>
                <a:spcPts val="0"/>
              </a:spcBef>
              <a:spcAft>
                <a:spcPts val="0"/>
              </a:spcAft>
              <a:buNone/>
            </a:pPr>
            <a:r>
              <a:rPr lang="en-US"/>
              <a:t>Introduction of presenters</a:t>
            </a:r>
            <a:endParaRPr/>
          </a:p>
          <a:p>
            <a:pPr marL="0" marR="0" lvl="0" indent="0" algn="l" rtl="0">
              <a:spcBef>
                <a:spcPts val="0"/>
              </a:spcBef>
              <a:spcAft>
                <a:spcPts val="0"/>
              </a:spcAft>
              <a:buNone/>
            </a:pPr>
            <a:r>
              <a:rPr lang="en-US"/>
              <a:t>Logistics</a:t>
            </a:r>
            <a:endParaRPr/>
          </a:p>
          <a:p>
            <a:pPr marL="0" marR="0" lvl="0" indent="0" algn="l" rtl="0">
              <a:spcBef>
                <a:spcPts val="0"/>
              </a:spcBef>
              <a:spcAft>
                <a:spcPts val="0"/>
              </a:spcAft>
              <a:buNone/>
            </a:pPr>
            <a:endParaRPr/>
          </a:p>
        </p:txBody>
      </p:sp>
      <p:sp>
        <p:nvSpPr>
          <p:cNvPr id="72" name="Google Shape;7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8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d13447859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It helps to have a paper trail started with the credit bureau if you have a dispute with the information in the report. If you talk with someone on the phone, be sure to get that person’s name and direct phone number, and record the date and time of phone conversation.</a:t>
            </a:r>
            <a:endParaRPr/>
          </a:p>
        </p:txBody>
      </p:sp>
      <p:sp>
        <p:nvSpPr>
          <p:cNvPr id="226" name="Google Shape;226;g3d13447859_0_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513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d13447859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d1344785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15 minutes</a:t>
            </a:r>
            <a:endParaRPr/>
          </a:p>
          <a:p>
            <a:pPr marL="0" lvl="0" indent="0">
              <a:spcBef>
                <a:spcPts val="0"/>
              </a:spcBef>
              <a:spcAft>
                <a:spcPts val="0"/>
              </a:spcAft>
              <a:buNone/>
            </a:pPr>
            <a:r>
              <a:rPr lang="en-US"/>
              <a:t>Materials needed: </a:t>
            </a:r>
            <a:endParaRPr/>
          </a:p>
          <a:p>
            <a:pPr marL="457200" lvl="0" indent="-317500" rtl="0">
              <a:spcBef>
                <a:spcPts val="0"/>
              </a:spcBef>
              <a:spcAft>
                <a:spcPts val="0"/>
              </a:spcAft>
              <a:buSzPts val="1400"/>
              <a:buAutoNum type="arabicPeriod"/>
            </a:pPr>
            <a:r>
              <a:rPr lang="en-US"/>
              <a:t>Sample credit report handout</a:t>
            </a:r>
            <a:endParaRPr/>
          </a:p>
          <a:p>
            <a:pPr marL="457200" lvl="0" indent="-317500" rtl="0">
              <a:spcBef>
                <a:spcPts val="0"/>
              </a:spcBef>
              <a:spcAft>
                <a:spcPts val="0"/>
              </a:spcAft>
              <a:buSzPts val="1400"/>
              <a:buAutoNum type="arabicPeriod"/>
            </a:pPr>
            <a:r>
              <a:rPr lang="en-US"/>
              <a:t>Scavenger hunt worksheet</a:t>
            </a:r>
            <a:endParaRPr/>
          </a:p>
          <a:p>
            <a:pPr marL="457200" lvl="0" indent="-317500" rtl="0">
              <a:spcBef>
                <a:spcPts val="0"/>
              </a:spcBef>
              <a:spcAft>
                <a:spcPts val="0"/>
              </a:spcAft>
              <a:buSzPts val="1400"/>
              <a:buAutoNum type="arabicPeriod"/>
            </a:pPr>
            <a:r>
              <a:rPr lang="en-US"/>
              <a:t>Answer sheet</a:t>
            </a:r>
            <a:endParaRPr/>
          </a:p>
          <a:p>
            <a:pPr marL="0" lvl="0" indent="0" rtl="0">
              <a:spcBef>
                <a:spcPts val="0"/>
              </a:spcBef>
              <a:spcAft>
                <a:spcPts val="0"/>
              </a:spcAft>
              <a:buNone/>
            </a:pPr>
            <a:endParaRPr/>
          </a:p>
          <a:p>
            <a:pPr marL="0" lvl="0" indent="0">
              <a:spcBef>
                <a:spcPts val="0"/>
              </a:spcBef>
              <a:spcAft>
                <a:spcPts val="0"/>
              </a:spcAft>
              <a:buNone/>
            </a:pPr>
            <a:r>
              <a:rPr lang="en-US"/>
              <a:t>Directions: As a review of material presented thus far, have participants answer the questions on the Scavenger Hunt worksheet using the “Reading a Sample Credit Report” handout. Time: Allow 7-10 minutes for participants to answer questions. Review answers together.</a:t>
            </a:r>
            <a:endParaRPr/>
          </a:p>
        </p:txBody>
      </p:sp>
      <p:sp>
        <p:nvSpPr>
          <p:cNvPr id="233" name="Google Shape;233;g3d1344785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45769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We are now going to focus more on credit scores.</a:t>
            </a:r>
            <a:endParaRPr/>
          </a:p>
        </p:txBody>
      </p:sp>
      <p:sp>
        <p:nvSpPr>
          <p:cNvPr id="240" name="Google Shape;240;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227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Many</a:t>
            </a:r>
            <a:r>
              <a:rPr lang="en-US" sz="1200" b="0" i="0" u="none" strike="noStrike" cap="none">
                <a:solidFill>
                  <a:schemeClr val="dk1"/>
                </a:solidFill>
                <a:latin typeface="Calibri"/>
                <a:ea typeface="Calibri"/>
                <a:cs typeface="Calibri"/>
                <a:sym typeface="Calibri"/>
              </a:rPr>
              <a:t> credit scores referenced, use </a:t>
            </a:r>
            <a:r>
              <a:rPr lang="en-US"/>
              <a:t>the</a:t>
            </a:r>
            <a:r>
              <a:rPr lang="en-US" sz="1200" b="0" i="0" u="none" strike="noStrike" cap="none">
                <a:solidFill>
                  <a:schemeClr val="dk1"/>
                </a:solidFill>
                <a:latin typeface="Calibri"/>
                <a:ea typeface="Calibri"/>
                <a:cs typeface="Calibri"/>
                <a:sym typeface="Calibri"/>
              </a:rPr>
              <a:t> FICO score</a:t>
            </a:r>
            <a:r>
              <a:rPr lang="en-US"/>
              <a:t> which is b</a:t>
            </a:r>
            <a:r>
              <a:rPr lang="en-US" sz="1200" b="0" i="0" u="none" strike="noStrike" cap="none">
                <a:solidFill>
                  <a:schemeClr val="dk1"/>
                </a:solidFill>
                <a:latin typeface="Calibri"/>
                <a:ea typeface="Calibri"/>
                <a:cs typeface="Calibri"/>
                <a:sym typeface="Calibri"/>
              </a:rPr>
              <a:t>ased on models developed by the Fair Isaac Corporation.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models begin with information on your report,  using it to calculate your score.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Scores range from 300-850.</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majority are between 600 and 800.</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They vary from one credit bureau to another.</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Visit </a:t>
            </a:r>
            <a:r>
              <a:rPr lang="en-US" sz="1200" b="0" i="0" u="sng" strike="noStrike" cap="none">
                <a:solidFill>
                  <a:schemeClr val="hlink"/>
                </a:solidFill>
                <a:latin typeface="Calibri"/>
                <a:ea typeface="Calibri"/>
                <a:cs typeface="Calibri"/>
                <a:sym typeface="Calibri"/>
                <a:hlinkClick r:id="rId3"/>
              </a:rPr>
              <a:t>www.myfico.com/ScoreEstimator.html</a:t>
            </a:r>
            <a:r>
              <a:rPr lang="en-US" sz="1200" b="0" i="0" u="none" strike="noStrike" cap="none">
                <a:solidFill>
                  <a:schemeClr val="dk1"/>
                </a:solidFill>
                <a:latin typeface="Calibri"/>
                <a:ea typeface="Calibri"/>
                <a:cs typeface="Calibri"/>
                <a:sym typeface="Calibri"/>
              </a:rPr>
              <a:t> to get an estimate of your score. In</a:t>
            </a:r>
            <a:r>
              <a:rPr lang="en-US"/>
              <a:t> addition, many financial institutions and credit card companies are offering to provide your credit score for free on monthly statements. </a:t>
            </a:r>
            <a:endParaRPr/>
          </a:p>
          <a:p>
            <a:pPr marL="0" marR="0" lvl="0" indent="0" algn="l" rtl="0">
              <a:spcBef>
                <a:spcPts val="0"/>
              </a:spcBef>
              <a:spcAft>
                <a:spcPts val="0"/>
              </a:spcAft>
              <a:buNone/>
            </a:pPr>
            <a:r>
              <a:rPr lang="en-US" b="1"/>
              <a:t>Note:</a:t>
            </a:r>
            <a:r>
              <a:rPr lang="en-US"/>
              <a:t> Not all lenders, credit bureaus, credit card companies use the same formula to calculate your credit score, so you might see a slight difference.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UW Extension resource: </a:t>
            </a:r>
            <a:r>
              <a:rPr lang="en-US" u="sng">
                <a:solidFill>
                  <a:schemeClr val="hlink"/>
                </a:solidFill>
                <a:hlinkClick r:id="rId4"/>
              </a:rPr>
              <a:t>https://fyi.uwex.edu/creditreport/report_vs_score/#score</a:t>
            </a:r>
            <a:r>
              <a:rPr lang="en-US"/>
              <a: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7" name="Google Shape;24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23</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85406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Using the </a:t>
            </a:r>
            <a:r>
              <a:rPr lang="en-US" b="1"/>
              <a:t>FICO Score Pie Chart Matching Activity</a:t>
            </a:r>
            <a:r>
              <a:rPr lang="en-US"/>
              <a:t> Materials, ask participants to match the green category box with the corresponding the gold category definition box and then them on the pie square that they believe would reflect the percentage that piece of data would make up that their FICO score.</a:t>
            </a:r>
            <a:endParaRPr/>
          </a:p>
          <a:p>
            <a:pPr marL="0" lvl="0" indent="0">
              <a:spcBef>
                <a:spcPts val="0"/>
              </a:spcBef>
              <a:spcAft>
                <a:spcPts val="0"/>
              </a:spcAft>
              <a:buNone/>
            </a:pPr>
            <a:endParaRPr/>
          </a:p>
          <a:p>
            <a:pPr marL="0" lvl="0" indent="0">
              <a:spcBef>
                <a:spcPts val="0"/>
              </a:spcBef>
              <a:spcAft>
                <a:spcPts val="0"/>
              </a:spcAft>
              <a:buNone/>
            </a:pPr>
            <a:r>
              <a:rPr lang="en-US"/>
              <a:t>Go to next slide for the answers to the activity.  </a:t>
            </a:r>
            <a:endParaRPr/>
          </a:p>
          <a:p>
            <a:pPr marL="0" lvl="0" indent="0">
              <a:spcBef>
                <a:spcPts val="0"/>
              </a:spcBef>
              <a:spcAft>
                <a:spcPts val="0"/>
              </a:spcAft>
              <a:buNone/>
            </a:pPr>
            <a:endParaRPr/>
          </a:p>
          <a:p>
            <a:pPr marL="0" lvl="0" indent="0">
              <a:spcBef>
                <a:spcPts val="0"/>
              </a:spcBef>
              <a:spcAft>
                <a:spcPts val="0"/>
              </a:spcAft>
              <a:buNone/>
            </a:pPr>
            <a:r>
              <a:rPr lang="en-US"/>
              <a:t>Refer to the “Credit Scores” Handout for more information or is available here: </a:t>
            </a:r>
            <a:r>
              <a:rPr lang="en-US" u="sng">
                <a:solidFill>
                  <a:schemeClr val="hlink"/>
                </a:solidFill>
                <a:hlinkClick r:id="rId3"/>
              </a:rPr>
              <a:t>https://fyi.uwex.edu/creditreport/files/2018/05/Credit-Scores-handout-5.18.pdf</a:t>
            </a:r>
            <a:r>
              <a:rPr lang="en-US"/>
              <a:t> </a:t>
            </a:r>
            <a:endParaRPr/>
          </a:p>
        </p:txBody>
      </p:sp>
      <p:sp>
        <p:nvSpPr>
          <p:cNvPr id="255" name="Google Shape;255;p1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082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d8ad54bd9_0_4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Google Shape;261;g3d8ad54bd9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a:t>Factors That Determine Your Score</a:t>
            </a:r>
            <a:endParaRPr/>
          </a:p>
          <a:p>
            <a:pPr marL="457200" lvl="1" indent="0" rtl="0">
              <a:spcBef>
                <a:spcPts val="0"/>
              </a:spcBef>
              <a:spcAft>
                <a:spcPts val="0"/>
              </a:spcAft>
              <a:buClr>
                <a:schemeClr val="dk1"/>
              </a:buClr>
              <a:buFont typeface="Arial"/>
              <a:buNone/>
            </a:pPr>
            <a:endParaRPr/>
          </a:p>
          <a:p>
            <a:pPr marL="0" lvl="0" indent="0" rtl="0">
              <a:spcBef>
                <a:spcPts val="0"/>
              </a:spcBef>
              <a:spcAft>
                <a:spcPts val="0"/>
              </a:spcAft>
              <a:buClr>
                <a:schemeClr val="dk1"/>
              </a:buClr>
              <a:buSzPts val="1100"/>
              <a:buFont typeface="Arial"/>
              <a:buNone/>
            </a:pPr>
            <a:r>
              <a:rPr lang="en-US"/>
              <a:t>The following information is based largely on “What’s in My FICO® Scores”:</a:t>
            </a:r>
            <a:endParaRPr/>
          </a:p>
          <a:p>
            <a:pPr marL="0" lvl="0" indent="0" rtl="0">
              <a:spcBef>
                <a:spcPts val="0"/>
              </a:spcBef>
              <a:spcAft>
                <a:spcPts val="0"/>
              </a:spcAft>
              <a:buClr>
                <a:schemeClr val="dk1"/>
              </a:buClr>
              <a:buSzPts val="1100"/>
              <a:buFont typeface="Arial"/>
              <a:buNone/>
            </a:pPr>
            <a:r>
              <a:rPr lang="en-US" u="sng">
                <a:solidFill>
                  <a:schemeClr val="accent5"/>
                </a:solidFill>
                <a:hlinkClick r:id="rId3"/>
              </a:rPr>
              <a:t>http://www.myfico.com/CreditEducation/WhatsInYourScore.aspx</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b="1"/>
              <a:t>Payment History—35%</a:t>
            </a:r>
            <a:endParaRPr b="1"/>
          </a:p>
          <a:p>
            <a:pPr marL="0" lvl="0" indent="0" rtl="0">
              <a:spcBef>
                <a:spcPts val="0"/>
              </a:spcBef>
              <a:spcAft>
                <a:spcPts val="0"/>
              </a:spcAft>
              <a:buClr>
                <a:schemeClr val="dk1"/>
              </a:buClr>
              <a:buSzPts val="1100"/>
              <a:buFont typeface="Arial"/>
              <a:buNone/>
            </a:pPr>
            <a:r>
              <a:rPr lang="en-US"/>
              <a:t>Have you paid your debts on time? That’s what lenders want to know, so payment history is the biggest part of your FICO® score. If you have a strong overall credit history, one or two late payments may not hurt your score very much. Your score will increase if most of your accounts show that you have made all payments on time (“paid as agreed”).</a:t>
            </a:r>
            <a:endParaRPr/>
          </a:p>
          <a:p>
            <a:pPr marL="0" lvl="0" indent="0" rtl="0">
              <a:spcBef>
                <a:spcPts val="0"/>
              </a:spcBef>
              <a:spcAft>
                <a:spcPts val="0"/>
              </a:spcAft>
              <a:buClr>
                <a:schemeClr val="dk1"/>
              </a:buClr>
              <a:buSzPts val="1100"/>
              <a:buFont typeface="Arial"/>
              <a:buNone/>
            </a:pPr>
            <a:r>
              <a:rPr lang="en-US"/>
              <a:t>FICO® looks at your payment record for different types of accounts, including:</a:t>
            </a:r>
            <a:endParaRPr/>
          </a:p>
          <a:p>
            <a:pPr marL="457200" lvl="0" indent="-317500" rtl="0">
              <a:spcBef>
                <a:spcPts val="0"/>
              </a:spcBef>
              <a:spcAft>
                <a:spcPts val="0"/>
              </a:spcAft>
              <a:buClr>
                <a:schemeClr val="dk1"/>
              </a:buClr>
              <a:buSzPts val="1400"/>
              <a:buChar char="●"/>
            </a:pPr>
            <a:r>
              <a:rPr lang="en-US"/>
              <a:t>Credit cards, including bank and major credit cards such as Visa, Master Card, Discover, and American Express.</a:t>
            </a:r>
            <a:endParaRPr/>
          </a:p>
          <a:p>
            <a:pPr marL="457200" lvl="0" indent="-317500" rtl="0">
              <a:spcBef>
                <a:spcPts val="0"/>
              </a:spcBef>
              <a:spcAft>
                <a:spcPts val="0"/>
              </a:spcAft>
              <a:buClr>
                <a:schemeClr val="dk1"/>
              </a:buClr>
              <a:buSzPts val="1400"/>
              <a:buChar char="●"/>
            </a:pPr>
            <a:r>
              <a:rPr lang="en-US"/>
              <a:t>Store or retail accounts, such as department store credit cards.</a:t>
            </a:r>
            <a:endParaRPr/>
          </a:p>
          <a:p>
            <a:pPr marL="457200" lvl="0" indent="-317500" rtl="0">
              <a:spcBef>
                <a:spcPts val="0"/>
              </a:spcBef>
              <a:spcAft>
                <a:spcPts val="0"/>
              </a:spcAft>
              <a:buClr>
                <a:schemeClr val="dk1"/>
              </a:buClr>
              <a:buSzPts val="1400"/>
              <a:buChar char="●"/>
            </a:pPr>
            <a:r>
              <a:rPr lang="en-US"/>
              <a:t>Installment loans where you make regular, fixed payments, such as car loans and student loans.</a:t>
            </a:r>
            <a:endParaRPr/>
          </a:p>
          <a:p>
            <a:pPr marL="457200" lvl="0" indent="-317500" rtl="0">
              <a:spcBef>
                <a:spcPts val="0"/>
              </a:spcBef>
              <a:spcAft>
                <a:spcPts val="0"/>
              </a:spcAft>
              <a:buClr>
                <a:schemeClr val="dk1"/>
              </a:buClr>
              <a:buSzPts val="1400"/>
              <a:buChar char="●"/>
            </a:pPr>
            <a:r>
              <a:rPr lang="en-US"/>
              <a:t>Finance company loans, which are typically used by individuals who cannot get a loan from a bank or credit union. These are often small loans and usually have higher interest rates than bank loans.</a:t>
            </a:r>
            <a:endParaRPr/>
          </a:p>
          <a:p>
            <a:pPr marL="457200" lvl="0" indent="-317500" rtl="0">
              <a:spcBef>
                <a:spcPts val="0"/>
              </a:spcBef>
              <a:spcAft>
                <a:spcPts val="0"/>
              </a:spcAft>
              <a:buClr>
                <a:schemeClr val="dk1"/>
              </a:buClr>
              <a:buSzPts val="1400"/>
              <a:buChar char="●"/>
            </a:pPr>
            <a:r>
              <a:rPr lang="en-US"/>
              <a:t>Mortgages.</a:t>
            </a:r>
            <a:endParaRPr/>
          </a:p>
          <a:p>
            <a:pPr marL="0" lvl="0" indent="0" rtl="0">
              <a:spcBef>
                <a:spcPts val="0"/>
              </a:spcBef>
              <a:spcAft>
                <a:spcPts val="0"/>
              </a:spcAft>
              <a:buClr>
                <a:schemeClr val="dk1"/>
              </a:buClr>
              <a:buSzPts val="1100"/>
              <a:buFont typeface="Arial"/>
              <a:buNone/>
            </a:pPr>
            <a:r>
              <a:rPr lang="en-US"/>
              <a:t>How much late payments hurt your FICO® score depends on the details:</a:t>
            </a:r>
            <a:endParaRPr/>
          </a:p>
          <a:p>
            <a:pPr marL="457200" lvl="0" indent="-317500" rtl="0">
              <a:spcBef>
                <a:spcPts val="0"/>
              </a:spcBef>
              <a:spcAft>
                <a:spcPts val="0"/>
              </a:spcAft>
              <a:buClr>
                <a:schemeClr val="dk1"/>
              </a:buClr>
              <a:buSzPts val="1400"/>
              <a:buChar char="●"/>
            </a:pPr>
            <a:r>
              <a:rPr lang="en-US"/>
              <a:t>How late were they?</a:t>
            </a:r>
            <a:endParaRPr/>
          </a:p>
          <a:p>
            <a:pPr marL="457200" lvl="0" indent="-317500" rtl="0">
              <a:spcBef>
                <a:spcPts val="0"/>
              </a:spcBef>
              <a:spcAft>
                <a:spcPts val="0"/>
              </a:spcAft>
              <a:buClr>
                <a:schemeClr val="dk1"/>
              </a:buClr>
              <a:buSzPts val="1400"/>
              <a:buChar char="●"/>
            </a:pPr>
            <a:r>
              <a:rPr lang="en-US"/>
              <a:t>How much did you owe?</a:t>
            </a:r>
            <a:endParaRPr/>
          </a:p>
          <a:p>
            <a:pPr marL="457200" lvl="0" indent="-317500" rtl="0">
              <a:spcBef>
                <a:spcPts val="0"/>
              </a:spcBef>
              <a:spcAft>
                <a:spcPts val="0"/>
              </a:spcAft>
              <a:buClr>
                <a:schemeClr val="dk1"/>
              </a:buClr>
              <a:buSzPts val="1400"/>
              <a:buChar char="●"/>
            </a:pPr>
            <a:r>
              <a:rPr lang="en-US"/>
              <a:t>How recently were you late?</a:t>
            </a:r>
            <a:endParaRPr/>
          </a:p>
          <a:p>
            <a:pPr marL="457200" lvl="0" indent="-317500" rtl="0">
              <a:spcBef>
                <a:spcPts val="0"/>
              </a:spcBef>
              <a:spcAft>
                <a:spcPts val="0"/>
              </a:spcAft>
              <a:buClr>
                <a:schemeClr val="dk1"/>
              </a:buClr>
              <a:buSzPts val="1400"/>
              <a:buChar char="●"/>
            </a:pPr>
            <a:r>
              <a:rPr lang="en-US"/>
              <a:t>How many times were you late?</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b="1"/>
              <a:t>Amounts Owed and your available credit—30%</a:t>
            </a:r>
            <a:endParaRPr b="1"/>
          </a:p>
          <a:p>
            <a:pPr marL="0" lvl="0" indent="0" rtl="0">
              <a:spcBef>
                <a:spcPts val="0"/>
              </a:spcBef>
              <a:spcAft>
                <a:spcPts val="0"/>
              </a:spcAft>
              <a:buClr>
                <a:schemeClr val="dk1"/>
              </a:buClr>
              <a:buSzPts val="1100"/>
              <a:buFont typeface="Arial"/>
              <a:buNone/>
            </a:pPr>
            <a:r>
              <a:rPr lang="en-US"/>
              <a:t>A credit report does not include your income, so a credit scoring company cannot compare the amount of debt you have to your income. Instead, they use other signs to figure out whether you will be able to manage your debt.</a:t>
            </a:r>
            <a:endParaRPr/>
          </a:p>
          <a:p>
            <a:pPr marL="0" lvl="0" indent="0" rtl="0">
              <a:spcBef>
                <a:spcPts val="0"/>
              </a:spcBef>
              <a:spcAft>
                <a:spcPts val="0"/>
              </a:spcAft>
              <a:buClr>
                <a:schemeClr val="dk1"/>
              </a:buClr>
              <a:buSzPts val="1100"/>
              <a:buFont typeface="Arial"/>
              <a:buNone/>
            </a:pPr>
            <a:r>
              <a:rPr lang="en-US"/>
              <a:t>FICO® looks at these items to decide whether you might be over-extended:</a:t>
            </a:r>
            <a:endParaRPr/>
          </a:p>
          <a:p>
            <a:pPr marL="457200" lvl="0" indent="-317500" rtl="0">
              <a:spcBef>
                <a:spcPts val="0"/>
              </a:spcBef>
              <a:spcAft>
                <a:spcPts val="0"/>
              </a:spcAft>
              <a:buClr>
                <a:schemeClr val="dk1"/>
              </a:buClr>
              <a:buSzPts val="1400"/>
              <a:buChar char="●"/>
            </a:pPr>
            <a:r>
              <a:rPr lang="en-US"/>
              <a:t>The number of accounts on which you owe money: The more accounts with balances, the more likely the credit scoring company will think that you have too much debt.</a:t>
            </a:r>
            <a:endParaRPr/>
          </a:p>
          <a:p>
            <a:pPr marL="457200" lvl="0" indent="-317500" rtl="0">
              <a:spcBef>
                <a:spcPts val="0"/>
              </a:spcBef>
              <a:spcAft>
                <a:spcPts val="0"/>
              </a:spcAft>
              <a:buClr>
                <a:schemeClr val="dk1"/>
              </a:buClr>
              <a:buSzPts val="1400"/>
              <a:buChar char="●"/>
            </a:pPr>
            <a:r>
              <a:rPr lang="en-US"/>
              <a:t>The total you owe on all your accounts: The more you owe, the more likely it is that you are overextended.</a:t>
            </a:r>
            <a:endParaRPr/>
          </a:p>
          <a:p>
            <a:pPr marL="457200" lvl="0" indent="-317500" rtl="0">
              <a:spcBef>
                <a:spcPts val="0"/>
              </a:spcBef>
              <a:spcAft>
                <a:spcPts val="0"/>
              </a:spcAft>
              <a:buClr>
                <a:schemeClr val="dk1"/>
              </a:buClr>
              <a:buSzPts val="1400"/>
              <a:buChar char="●"/>
            </a:pPr>
            <a:r>
              <a:rPr lang="en-US"/>
              <a:t>Owing money on certain types of accounts, like credit cards and installment accounts.</a:t>
            </a:r>
            <a:endParaRPr/>
          </a:p>
          <a:p>
            <a:pPr marL="457200" lvl="0" indent="-317500" rtl="0">
              <a:spcBef>
                <a:spcPts val="0"/>
              </a:spcBef>
              <a:spcAft>
                <a:spcPts val="0"/>
              </a:spcAft>
              <a:buClr>
                <a:schemeClr val="dk1"/>
              </a:buClr>
              <a:buSzPts val="1400"/>
              <a:buChar char="●"/>
            </a:pPr>
            <a:r>
              <a:rPr lang="en-US"/>
              <a:t>Installment loans on which you still owe most of the original loan amount.</a:t>
            </a:r>
            <a:endParaRPr/>
          </a:p>
          <a:p>
            <a:pPr marL="457200" lvl="0" indent="-317500" rtl="0">
              <a:spcBef>
                <a:spcPts val="0"/>
              </a:spcBef>
              <a:spcAft>
                <a:spcPts val="0"/>
              </a:spcAft>
              <a:buClr>
                <a:schemeClr val="dk1"/>
              </a:buClr>
              <a:buSzPts val="1400"/>
              <a:buChar char="●"/>
            </a:pPr>
            <a:r>
              <a:rPr lang="en-US"/>
              <a:t>“Maxing out” your credit cards: Divide your credit limit by your balance to find your utilization ratio.  For example, if you have a balance of $800 on a credit card with a limit of $1,000, your utilization ratio is 80%. The ratio is calculated both for individual cards and for all your cards together. The more cards you have with high utilization ratios, the more likely the credit scoring company will think that you have more debt than you can manage.</a:t>
            </a:r>
            <a:endParaRPr/>
          </a:p>
          <a:p>
            <a:pPr marL="0" lvl="0" indent="0" rtl="0">
              <a:spcBef>
                <a:spcPts val="0"/>
              </a:spcBef>
              <a:spcAft>
                <a:spcPts val="0"/>
              </a:spcAft>
              <a:buClr>
                <a:schemeClr val="dk1"/>
              </a:buClr>
              <a:buSzPts val="1100"/>
              <a:buFont typeface="Arial"/>
              <a:buNone/>
            </a:pPr>
            <a:r>
              <a:rPr lang="en-US"/>
              <a:t>Closing accounts that you have paid in full and on which you have a good payment history will not improve your credit score.</a:t>
            </a:r>
            <a:endParaRPr/>
          </a:p>
          <a:p>
            <a:pPr marL="0" lvl="0" indent="0" rtl="0">
              <a:spcBef>
                <a:spcPts val="0"/>
              </a:spcBef>
              <a:spcAft>
                <a:spcPts val="0"/>
              </a:spcAft>
              <a:buClr>
                <a:schemeClr val="dk1"/>
              </a:buClr>
              <a:buSzPts val="1100"/>
              <a:buFont typeface="Arial"/>
              <a:buNone/>
            </a:pPr>
            <a:r>
              <a:rPr lang="en-US"/>
              <a:t>Even if you pay your credit card balance in full each month, your credit report will likely show a balance because the credit card will probably report the balance from your last statement.</a:t>
            </a:r>
            <a:endParaRPr/>
          </a:p>
          <a:p>
            <a:pPr marL="0" lvl="0" indent="0" rtl="0">
              <a:spcBef>
                <a:spcPts val="0"/>
              </a:spcBef>
              <a:spcAft>
                <a:spcPts val="0"/>
              </a:spcAft>
              <a:buClr>
                <a:schemeClr val="dk1"/>
              </a:buClr>
              <a:buSzPts val="1100"/>
              <a:buFont typeface="Arial"/>
              <a:buNone/>
            </a:pPr>
            <a:r>
              <a:rPr lang="en-US"/>
              <a:t>Regular payments on an account, even if the charges are small, may help your score more than having no account activity.</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b="1"/>
              <a:t>Length of Credit History—15%</a:t>
            </a:r>
            <a:endParaRPr b="1"/>
          </a:p>
          <a:p>
            <a:pPr marL="0" lvl="0" indent="0" rtl="0">
              <a:spcBef>
                <a:spcPts val="0"/>
              </a:spcBef>
              <a:spcAft>
                <a:spcPts val="0"/>
              </a:spcAft>
              <a:buClr>
                <a:schemeClr val="dk1"/>
              </a:buClr>
              <a:buSzPts val="1100"/>
              <a:buFont typeface="Arial"/>
              <a:buNone/>
            </a:pPr>
            <a:r>
              <a:rPr lang="en-US"/>
              <a:t>The longer your credit history is, the better your FICO® score. But someone with a short credit history can still have a high score if the rest of their credit information is strong.</a:t>
            </a:r>
            <a:endParaRPr/>
          </a:p>
          <a:p>
            <a:pPr marL="0" lvl="0" indent="0" rtl="0">
              <a:spcBef>
                <a:spcPts val="0"/>
              </a:spcBef>
              <a:spcAft>
                <a:spcPts val="0"/>
              </a:spcAft>
              <a:buClr>
                <a:schemeClr val="dk1"/>
              </a:buClr>
              <a:buSzPts val="1100"/>
              <a:buFont typeface="Arial"/>
              <a:buNone/>
            </a:pPr>
            <a:r>
              <a:rPr lang="en-US"/>
              <a:t>FICO® says that it looks at length of credit history in a variety of ways, including:</a:t>
            </a:r>
            <a:endParaRPr/>
          </a:p>
          <a:p>
            <a:pPr marL="457200" lvl="0" indent="-317500" rtl="0">
              <a:spcBef>
                <a:spcPts val="0"/>
              </a:spcBef>
              <a:spcAft>
                <a:spcPts val="0"/>
              </a:spcAft>
              <a:buClr>
                <a:schemeClr val="dk1"/>
              </a:buClr>
              <a:buSzPts val="1400"/>
              <a:buChar char="●"/>
            </a:pPr>
            <a:r>
              <a:rPr lang="en-US"/>
              <a:t>How long your accounts have been open, including their average age and the ages of your oldest and newest accounts.</a:t>
            </a:r>
            <a:endParaRPr/>
          </a:p>
          <a:p>
            <a:pPr marL="457200" lvl="0" indent="-317500" rtl="0">
              <a:spcBef>
                <a:spcPts val="0"/>
              </a:spcBef>
              <a:spcAft>
                <a:spcPts val="0"/>
              </a:spcAft>
              <a:buClr>
                <a:schemeClr val="dk1"/>
              </a:buClr>
              <a:buSzPts val="1400"/>
              <a:buChar char="●"/>
            </a:pPr>
            <a:r>
              <a:rPr lang="en-US"/>
              <a:t>How long specific credit accounts have been open.</a:t>
            </a:r>
            <a:endParaRPr/>
          </a:p>
          <a:p>
            <a:pPr marL="457200" lvl="0" indent="-317500" rtl="0">
              <a:spcBef>
                <a:spcPts val="0"/>
              </a:spcBef>
              <a:spcAft>
                <a:spcPts val="0"/>
              </a:spcAft>
              <a:buClr>
                <a:schemeClr val="dk1"/>
              </a:buClr>
              <a:buSzPts val="1400"/>
              <a:buChar char="●"/>
            </a:pPr>
            <a:r>
              <a:rPr lang="en-US"/>
              <a:t>How recently you used certain accounts.</a:t>
            </a:r>
            <a:endParaRPr/>
          </a:p>
          <a:p>
            <a:pPr marL="0" lvl="0" indent="0" rtl="0">
              <a:spcBef>
                <a:spcPts val="0"/>
              </a:spcBef>
              <a:spcAft>
                <a:spcPts val="0"/>
              </a:spcAft>
              <a:buClr>
                <a:schemeClr val="dk1"/>
              </a:buClr>
              <a:buSzPts val="1100"/>
              <a:buFont typeface="Arial"/>
              <a:buNone/>
            </a:pPr>
            <a:r>
              <a:rPr lang="en-US"/>
              <a:t>Opening new accounts can hurt your credit score by lowering your average account age.</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b="1"/>
              <a:t>New Credit—10%</a:t>
            </a:r>
            <a:endParaRPr b="1"/>
          </a:p>
          <a:p>
            <a:pPr marL="0" lvl="0" indent="0" rtl="0">
              <a:spcBef>
                <a:spcPts val="0"/>
              </a:spcBef>
              <a:spcAft>
                <a:spcPts val="0"/>
              </a:spcAft>
              <a:buClr>
                <a:schemeClr val="dk1"/>
              </a:buClr>
              <a:buSzPts val="1100"/>
              <a:buFont typeface="Arial"/>
              <a:buNone/>
            </a:pPr>
            <a:r>
              <a:rPr lang="en-US"/>
              <a:t>A FICO® score considers several factors about new accounts and applications for credit.</a:t>
            </a:r>
            <a:endParaRPr/>
          </a:p>
          <a:p>
            <a:pPr marL="457200" lvl="0" indent="-317500" rtl="0">
              <a:spcBef>
                <a:spcPts val="0"/>
              </a:spcBef>
              <a:spcAft>
                <a:spcPts val="0"/>
              </a:spcAft>
              <a:buClr>
                <a:schemeClr val="dk1"/>
              </a:buClr>
              <a:buSzPts val="1400"/>
              <a:buChar char="●"/>
            </a:pPr>
            <a:r>
              <a:rPr lang="en-US"/>
              <a:t>How many new accounts do you have?</a:t>
            </a:r>
            <a:endParaRPr/>
          </a:p>
          <a:p>
            <a:pPr marL="914400" lvl="1" indent="-317500" rtl="0">
              <a:spcBef>
                <a:spcPts val="0"/>
              </a:spcBef>
              <a:spcAft>
                <a:spcPts val="0"/>
              </a:spcAft>
              <a:buClr>
                <a:schemeClr val="dk1"/>
              </a:buClr>
              <a:buSzPts val="1400"/>
              <a:buChar char="○"/>
            </a:pPr>
            <a:r>
              <a:rPr lang="en-US"/>
              <a:t>Fewer or none is better.</a:t>
            </a:r>
            <a:endParaRPr/>
          </a:p>
          <a:p>
            <a:pPr marL="914400" lvl="1" indent="-317500" rtl="0">
              <a:spcBef>
                <a:spcPts val="0"/>
              </a:spcBef>
              <a:spcAft>
                <a:spcPts val="0"/>
              </a:spcAft>
              <a:buClr>
                <a:schemeClr val="dk1"/>
              </a:buClr>
              <a:buSzPts val="1400"/>
              <a:buChar char="○"/>
            </a:pPr>
            <a:r>
              <a:rPr lang="en-US"/>
              <a:t>What types of accounts are they? For example, are they all credit cards?</a:t>
            </a:r>
            <a:endParaRPr/>
          </a:p>
          <a:p>
            <a:pPr marL="457200" lvl="0" indent="-317500" rtl="0">
              <a:spcBef>
                <a:spcPts val="0"/>
              </a:spcBef>
              <a:spcAft>
                <a:spcPts val="0"/>
              </a:spcAft>
              <a:buClr>
                <a:schemeClr val="dk1"/>
              </a:buClr>
              <a:buSzPts val="1400"/>
              <a:buChar char="●"/>
            </a:pPr>
            <a:r>
              <a:rPr lang="en-US"/>
              <a:t>How many of your accounts are new (less than six months old)?</a:t>
            </a:r>
            <a:endParaRPr/>
          </a:p>
          <a:p>
            <a:pPr marL="914400" lvl="1" indent="-317500" rtl="0">
              <a:spcBef>
                <a:spcPts val="0"/>
              </a:spcBef>
              <a:spcAft>
                <a:spcPts val="0"/>
              </a:spcAft>
              <a:buClr>
                <a:schemeClr val="dk1"/>
              </a:buClr>
              <a:buSzPts val="1400"/>
              <a:buChar char="○"/>
            </a:pPr>
            <a:r>
              <a:rPr lang="en-US"/>
              <a:t>Opening more than one account in a short period of time can hurt your credit score, especially if you have limited credit history.</a:t>
            </a:r>
            <a:endParaRPr/>
          </a:p>
          <a:p>
            <a:pPr marL="914400" lvl="1" indent="-317500" rtl="0">
              <a:spcBef>
                <a:spcPts val="0"/>
              </a:spcBef>
              <a:spcAft>
                <a:spcPts val="0"/>
              </a:spcAft>
              <a:buClr>
                <a:schemeClr val="dk1"/>
              </a:buClr>
              <a:buSzPts val="1400"/>
              <a:buChar char="○"/>
            </a:pPr>
            <a:r>
              <a:rPr lang="en-US"/>
              <a:t>Even if you have a long credit history, opening a new account can lower your credit score.</a:t>
            </a:r>
            <a:endParaRPr/>
          </a:p>
          <a:p>
            <a:pPr marL="457200" lvl="0" indent="-317500" rtl="0">
              <a:spcBef>
                <a:spcPts val="0"/>
              </a:spcBef>
              <a:spcAft>
                <a:spcPts val="0"/>
              </a:spcAft>
              <a:buClr>
                <a:schemeClr val="dk1"/>
              </a:buClr>
              <a:buSzPts val="1400"/>
              <a:buChar char="●"/>
            </a:pPr>
            <a:r>
              <a:rPr lang="en-US"/>
              <a:t>How long has it been since you opened a new account?</a:t>
            </a:r>
            <a:endParaRPr/>
          </a:p>
          <a:p>
            <a:pPr marL="914400" lvl="1" indent="-317500" rtl="0">
              <a:spcBef>
                <a:spcPts val="0"/>
              </a:spcBef>
              <a:spcAft>
                <a:spcPts val="0"/>
              </a:spcAft>
              <a:buClr>
                <a:schemeClr val="dk1"/>
              </a:buClr>
              <a:buSzPts val="1400"/>
              <a:buChar char="○"/>
            </a:pPr>
            <a:r>
              <a:rPr lang="en-US"/>
              <a:t>Longer is better.</a:t>
            </a:r>
            <a:endParaRPr/>
          </a:p>
          <a:p>
            <a:pPr marL="457200" lvl="0" indent="-317500" rtl="0">
              <a:spcBef>
                <a:spcPts val="0"/>
              </a:spcBef>
              <a:spcAft>
                <a:spcPts val="0"/>
              </a:spcAft>
              <a:buClr>
                <a:schemeClr val="dk1"/>
              </a:buClr>
              <a:buSzPts val="1400"/>
              <a:buChar char="●"/>
            </a:pPr>
            <a:r>
              <a:rPr lang="en-US"/>
              <a:t>How many recent inquiries are on your credit history?</a:t>
            </a:r>
            <a:endParaRPr/>
          </a:p>
          <a:p>
            <a:pPr marL="914400" lvl="1" indent="-317500" rtl="0">
              <a:spcBef>
                <a:spcPts val="0"/>
              </a:spcBef>
              <a:spcAft>
                <a:spcPts val="0"/>
              </a:spcAft>
              <a:buClr>
                <a:schemeClr val="dk1"/>
              </a:buClr>
              <a:buSzPts val="1400"/>
              <a:buChar char="○"/>
            </a:pPr>
            <a:r>
              <a:rPr lang="en-US"/>
              <a:t>This refers to inquiries you initiated by applying for credit. This includes applying for a store credit card to get the discount, a car loan, overdraft protection at the bank, etc. An inquiry stays on your credit report for two years but the scoring process usually only considers inquiries in the last 12 months.</a:t>
            </a:r>
            <a:endParaRPr/>
          </a:p>
          <a:p>
            <a:pPr marL="914400" lvl="1" indent="-317500" rtl="0">
              <a:spcBef>
                <a:spcPts val="0"/>
              </a:spcBef>
              <a:spcAft>
                <a:spcPts val="0"/>
              </a:spcAft>
              <a:buClr>
                <a:schemeClr val="dk1"/>
              </a:buClr>
              <a:buSzPts val="1400"/>
              <a:buChar char="○"/>
            </a:pPr>
            <a:r>
              <a:rPr lang="en-US"/>
              <a:t>Many types of inquiries have no impact on your credit score. For example, promotional inquiries or offers to lend you credit that you did not ask for, current accounts that periodically check your credit, and pulling your own credit report do not count against you.</a:t>
            </a:r>
            <a:endParaRPr/>
          </a:p>
          <a:p>
            <a:pPr marL="914400" lvl="1" indent="-317500" rtl="0">
              <a:spcBef>
                <a:spcPts val="0"/>
              </a:spcBef>
              <a:spcAft>
                <a:spcPts val="0"/>
              </a:spcAft>
              <a:buClr>
                <a:schemeClr val="dk1"/>
              </a:buClr>
              <a:buSzPts val="1400"/>
              <a:buChar char="○"/>
            </a:pPr>
            <a:r>
              <a:rPr lang="en-US"/>
              <a:t>Inquiries usually have a small impact, but several recent inquiries within a short time may multiply that impact. For example, you might have applied for a car loan, opened a bank account with overdraft protection, and gotten instant credit at a store where you shop, all within a few months.</a:t>
            </a:r>
            <a:endParaRPr/>
          </a:p>
          <a:p>
            <a:pPr marL="914400" lvl="1" indent="-317500" rtl="0">
              <a:spcBef>
                <a:spcPts val="0"/>
              </a:spcBef>
              <a:spcAft>
                <a:spcPts val="0"/>
              </a:spcAft>
              <a:buClr>
                <a:schemeClr val="dk1"/>
              </a:buClr>
              <a:buSzPts val="1400"/>
              <a:buChar char="○"/>
            </a:pPr>
            <a:r>
              <a:rPr lang="en-US"/>
              <a:t>Multiple inquiries within a short period of time that are all from car dealers or from mortgage companies may be treated as a single inquiry; the credit scoring company recognizes that you may be shopping around and will only buy one car or take out one mortgage. The inquiries need to be within a certain time period—from two weeks to 45 days—depending on the version of FICO® being used by the lender.</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b="1"/>
              <a:t>Types of Credit—10%</a:t>
            </a:r>
            <a:endParaRPr b="1"/>
          </a:p>
          <a:p>
            <a:pPr marL="0" lvl="0" indent="0" rtl="0">
              <a:spcBef>
                <a:spcPts val="0"/>
              </a:spcBef>
              <a:spcAft>
                <a:spcPts val="0"/>
              </a:spcAft>
              <a:buClr>
                <a:schemeClr val="dk1"/>
              </a:buClr>
              <a:buSzPts val="1100"/>
              <a:buFont typeface="Arial"/>
              <a:buNone/>
            </a:pPr>
            <a:r>
              <a:rPr lang="en-US"/>
              <a:t>Having a mix of different types of credit accounts may help your score, while having only credit cards or finance company accounts can hurt. The types of credit you have may be more important if there isn’t much information in your credit history.</a:t>
            </a:r>
            <a:endParaRPr/>
          </a:p>
          <a:p>
            <a:pPr marL="0" lvl="0" indent="0" rtl="0">
              <a:spcBef>
                <a:spcPts val="0"/>
              </a:spcBef>
              <a:spcAft>
                <a:spcPts val="0"/>
              </a:spcAft>
              <a:buClr>
                <a:schemeClr val="dk1"/>
              </a:buClr>
              <a:buSzPts val="1100"/>
              <a:buFont typeface="Arial"/>
              <a:buNone/>
            </a:pPr>
            <a:r>
              <a:rPr lang="en-US"/>
              <a:t>The Types of Credit part of your FICO® score looks at the same types of accounts as the Payment History component:</a:t>
            </a:r>
            <a:endParaRPr/>
          </a:p>
          <a:p>
            <a:pPr marL="0" lvl="0" indent="0" rtl="0">
              <a:spcBef>
                <a:spcPts val="0"/>
              </a:spcBef>
              <a:spcAft>
                <a:spcPts val="0"/>
              </a:spcAft>
              <a:buClr>
                <a:schemeClr val="dk1"/>
              </a:buClr>
              <a:buSzPts val="1100"/>
              <a:buFont typeface="Arial"/>
              <a:buNone/>
            </a:pPr>
            <a:r>
              <a:rPr lang="en-US"/>
              <a:t>Credit cards.</a:t>
            </a:r>
            <a:endParaRPr/>
          </a:p>
          <a:p>
            <a:pPr marL="457200" lvl="0" indent="-317500" rtl="0">
              <a:spcBef>
                <a:spcPts val="0"/>
              </a:spcBef>
              <a:spcAft>
                <a:spcPts val="0"/>
              </a:spcAft>
              <a:buClr>
                <a:schemeClr val="dk1"/>
              </a:buClr>
              <a:buSzPts val="1400"/>
              <a:buChar char="●"/>
            </a:pPr>
            <a:r>
              <a:rPr lang="en-US"/>
              <a:t>Store or retail accounts.</a:t>
            </a:r>
            <a:endParaRPr/>
          </a:p>
          <a:p>
            <a:pPr marL="457200" lvl="0" indent="-317500" rtl="0">
              <a:spcBef>
                <a:spcPts val="0"/>
              </a:spcBef>
              <a:spcAft>
                <a:spcPts val="0"/>
              </a:spcAft>
              <a:buClr>
                <a:schemeClr val="dk1"/>
              </a:buClr>
              <a:buSzPts val="1400"/>
              <a:buChar char="●"/>
            </a:pPr>
            <a:r>
              <a:rPr lang="en-US"/>
              <a:t>Installment loans.</a:t>
            </a:r>
            <a:endParaRPr/>
          </a:p>
          <a:p>
            <a:pPr marL="457200" lvl="0" indent="-317500" rtl="0">
              <a:spcBef>
                <a:spcPts val="0"/>
              </a:spcBef>
              <a:spcAft>
                <a:spcPts val="0"/>
              </a:spcAft>
              <a:buClr>
                <a:schemeClr val="dk1"/>
              </a:buClr>
              <a:buSzPts val="1400"/>
              <a:buChar char="●"/>
            </a:pPr>
            <a:r>
              <a:rPr lang="en-US"/>
              <a:t>Finance company accounts.</a:t>
            </a:r>
            <a:endParaRPr/>
          </a:p>
          <a:p>
            <a:pPr marL="457200" lvl="0" indent="-317500" rtl="0">
              <a:spcBef>
                <a:spcPts val="0"/>
              </a:spcBef>
              <a:spcAft>
                <a:spcPts val="0"/>
              </a:spcAft>
              <a:buClr>
                <a:schemeClr val="dk1"/>
              </a:buClr>
              <a:buSzPts val="1400"/>
              <a:buChar char="●"/>
            </a:pPr>
            <a:r>
              <a:rPr lang="en-US"/>
              <a:t>Mortgages.</a:t>
            </a:r>
            <a:endParaRPr/>
          </a:p>
          <a:p>
            <a:pPr marL="0" lvl="0" indent="0" rtl="0">
              <a:spcBef>
                <a:spcPts val="0"/>
              </a:spcBef>
              <a:spcAft>
                <a:spcPts val="0"/>
              </a:spcAft>
              <a:buClr>
                <a:schemeClr val="dk1"/>
              </a:buClr>
              <a:buSzPts val="1100"/>
              <a:buFont typeface="Arial"/>
              <a:buNone/>
            </a:pPr>
            <a:r>
              <a:rPr lang="en-US"/>
              <a:t>Having both an installment loan and a credit card that you pay on time can help your score. People with a credit card may have a higher score than people without one. But you don’t need to have all these types of accounts, and too many accounts may hurt your score. Knowing how many accounts is too many may be difficult to determine, however, since it will vary based on the other information in your credit report.</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a:t>Finance company accounts typically lend money to high-risk borrowers. As a result, credit scoring companies do not view them as “positively” as a traditional bank loan or credit card account. When paid on time, they will still help build a positive credit history, but they may not carry as much weight as a positive payment history on other types of accounts.</a:t>
            </a:r>
            <a:endParaRPr/>
          </a:p>
          <a:p>
            <a:pPr marL="0" lvl="0" indent="0" rtl="0">
              <a:spcBef>
                <a:spcPts val="0"/>
              </a:spcBef>
              <a:spcAft>
                <a:spcPts val="0"/>
              </a:spcAft>
              <a:buClr>
                <a:schemeClr val="dk1"/>
              </a:buClr>
              <a:buSzPts val="1100"/>
              <a:buFont typeface="Arial"/>
              <a:buNone/>
            </a:pPr>
            <a:endParaRPr/>
          </a:p>
          <a:p>
            <a:pPr marL="0" lvl="1" indent="0" rtl="0">
              <a:spcBef>
                <a:spcPts val="0"/>
              </a:spcBef>
              <a:spcAft>
                <a:spcPts val="0"/>
              </a:spcAft>
              <a:buClr>
                <a:schemeClr val="dk1"/>
              </a:buClr>
              <a:buFont typeface="Arial"/>
              <a:buNone/>
            </a:pPr>
            <a:endParaRPr/>
          </a:p>
          <a:p>
            <a:pPr marL="0" lvl="0" indent="0">
              <a:spcBef>
                <a:spcPts val="0"/>
              </a:spcBef>
              <a:spcAft>
                <a:spcPts val="0"/>
              </a:spcAft>
              <a:buNone/>
            </a:pPr>
            <a:endParaRPr/>
          </a:p>
        </p:txBody>
      </p:sp>
      <p:sp>
        <p:nvSpPr>
          <p:cNvPr id="262" name="Google Shape;262;g3d8ad54bd9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2225942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Read slide</a:t>
            </a:r>
            <a:endParaRPr/>
          </a:p>
        </p:txBody>
      </p:sp>
      <p:sp>
        <p:nvSpPr>
          <p:cNvPr id="270" name="Google Shape;270;p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80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Google Shape;2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If you are seeing any of these signs, start thinking about ways to increase your income, decrease your spending or both. Think about ways to make things last longer.</a:t>
            </a:r>
            <a:endParaRPr/>
          </a:p>
        </p:txBody>
      </p:sp>
    </p:spTree>
    <p:extLst>
      <p:ext uri="{BB962C8B-B14F-4D97-AF65-F5344CB8AC3E}">
        <p14:creationId xmlns:p14="http://schemas.microsoft.com/office/powerpoint/2010/main" val="1043769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28</a:t>
            </a:fld>
            <a:endParaRPr sz="1200">
              <a:solidFill>
                <a:schemeClr val="dk1"/>
              </a:solidFill>
              <a:latin typeface="Times New Roman"/>
              <a:ea typeface="Times New Roman"/>
              <a:cs typeface="Times New Roman"/>
              <a:sym typeface="Times New Roman"/>
            </a:endParaRPr>
          </a:p>
        </p:txBody>
      </p:sp>
      <p:sp>
        <p:nvSpPr>
          <p:cNvPr id="284" name="Google Shape;284;p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Google Shape;2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Options to pay off debt – if people have money to put towards payments.  Some people may not have additional money to pay off debt and may want to seek credit counseling to explore other options.</a:t>
            </a:r>
            <a:endParaRPr/>
          </a:p>
        </p:txBody>
      </p:sp>
    </p:spTree>
    <p:extLst>
      <p:ext uri="{BB962C8B-B14F-4D97-AF65-F5344CB8AC3E}">
        <p14:creationId xmlns:p14="http://schemas.microsoft.com/office/powerpoint/2010/main" val="2880152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29</a:t>
            </a:fld>
            <a:endParaRPr sz="1200">
              <a:solidFill>
                <a:srgbClr val="000000"/>
              </a:solidFill>
              <a:latin typeface="Times New Roman"/>
              <a:ea typeface="Times New Roman"/>
              <a:cs typeface="Times New Roman"/>
              <a:sym typeface="Times New Roman"/>
            </a:endParaRPr>
          </a:p>
        </p:txBody>
      </p:sp>
      <p:sp>
        <p:nvSpPr>
          <p:cNvPr id="293" name="Google Shape;293;p2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4" name="Google Shape;2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t>One strategy: Power Pay Strategy</a:t>
            </a:r>
            <a:endParaRPr b="1"/>
          </a:p>
          <a:p>
            <a:pPr marL="0" marR="0" lvl="0" indent="0" algn="l" rtl="0">
              <a:spcBef>
                <a:spcPts val="0"/>
              </a:spcBef>
              <a:spcAft>
                <a:spcPts val="0"/>
              </a:spcAft>
              <a:buNone/>
            </a:pPr>
            <a:endParaRPr b="1"/>
          </a:p>
          <a:p>
            <a:pPr marL="0" marR="0" lvl="0" indent="0" algn="l" rtl="0">
              <a:spcBef>
                <a:spcPts val="0"/>
              </a:spcBef>
              <a:spcAft>
                <a:spcPts val="0"/>
              </a:spcAft>
              <a:buNone/>
            </a:pPr>
            <a:r>
              <a:rPr lang="en-US" sz="1200" b="1" i="0" u="none" strike="noStrike" cap="none">
                <a:solidFill>
                  <a:schemeClr val="dk1"/>
                </a:solidFill>
              </a:rPr>
              <a:t>Walk through</a:t>
            </a:r>
            <a:r>
              <a:rPr lang="en-US" b="1"/>
              <a:t> example.</a:t>
            </a:r>
            <a:endParaRPr b="1"/>
          </a:p>
          <a:p>
            <a:pPr marL="0" marR="0" lvl="0" indent="0" algn="l" rtl="0">
              <a:spcBef>
                <a:spcPts val="0"/>
              </a:spcBef>
              <a:spcAft>
                <a:spcPts val="0"/>
              </a:spcAft>
              <a:buNone/>
            </a:pPr>
            <a:r>
              <a:rPr lang="en-US"/>
              <a:t>In this example, this person is able to pay a monthly payment for all three bills: Discover, Mastercard and the doctor. By the end of June, the doctor bill is paid off. Therefore, they are able to apply that $35 toward the Discover bill to pay off a higher amount. In August, the Discover bill is paid off, which then allows a larger payment for the Mastercard (35 + 57). In October, another doctor bill comes along, so the Mastercard payment lessons, but is still more than back in April.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b="1"/>
              <a:t>Key idea:</a:t>
            </a:r>
            <a:r>
              <a:rPr lang="en-US"/>
              <a:t> By applying the extra money leftover from a fully paid bill, you are speeding up the pace to pay off the next bill. And, most likely you won’t miss that amount of money because it was used to pay a different bill in the past.</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p:txBody>
      </p:sp>
    </p:spTree>
    <p:extLst>
      <p:ext uri="{BB962C8B-B14F-4D97-AF65-F5344CB8AC3E}">
        <p14:creationId xmlns:p14="http://schemas.microsoft.com/office/powerpoint/2010/main" val="91371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Assess your audience’s experience with credit reports:</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Ask the participants to s</a:t>
            </a:r>
            <a:r>
              <a:rPr lang="en-US" sz="1200" b="0" i="0" u="none" strike="noStrike" cap="none">
                <a:solidFill>
                  <a:schemeClr val="dk1"/>
                </a:solidFill>
                <a:latin typeface="Calibri"/>
                <a:ea typeface="Calibri"/>
                <a:cs typeface="Calibri"/>
                <a:sym typeface="Calibri"/>
              </a:rPr>
              <a:t>tand up or raise your hand if </a:t>
            </a:r>
            <a:r>
              <a:rPr lang="en-US"/>
              <a:t>the answer to the questions on the slide is yes.</a:t>
            </a:r>
            <a:endParaRPr/>
          </a:p>
          <a:p>
            <a:pPr marL="0" marR="0" lvl="0" indent="0" algn="l" rtl="0">
              <a:spcBef>
                <a:spcPts val="0"/>
              </a:spcBef>
              <a:spcAft>
                <a:spcPts val="0"/>
              </a:spcAft>
              <a:buNone/>
            </a:pPr>
            <a:r>
              <a:rPr lang="en-US"/>
              <a:t>Read each question and allow time for participants to answer.  </a:t>
            </a:r>
            <a:endParaRPr/>
          </a:p>
        </p:txBody>
      </p:sp>
      <p:sp>
        <p:nvSpPr>
          <p:cNvPr id="81" name="Google Shape;8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0423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lvl="0" indent="-342900" rtl="0">
              <a:lnSpc>
                <a:spcPct val="115000"/>
              </a:lnSpc>
              <a:spcBef>
                <a:spcPts val="0"/>
              </a:spcBef>
              <a:spcAft>
                <a:spcPts val="0"/>
              </a:spcAft>
              <a:buNone/>
            </a:pPr>
            <a:r>
              <a:rPr lang="en-US" b="1"/>
              <a:t>If you don’t have money for minimum payments:</a:t>
            </a:r>
            <a:endParaRPr b="1"/>
          </a:p>
          <a:p>
            <a:pPr marL="342900" lvl="0" indent="-342900" rtl="0">
              <a:lnSpc>
                <a:spcPct val="115000"/>
              </a:lnSpc>
              <a:spcBef>
                <a:spcPts val="0"/>
              </a:spcBef>
              <a:spcAft>
                <a:spcPts val="0"/>
              </a:spcAft>
              <a:buNone/>
            </a:pPr>
            <a:endParaRPr b="1"/>
          </a:p>
          <a:p>
            <a:pPr marL="457200" lvl="0" indent="-304800" rtl="0">
              <a:spcBef>
                <a:spcPts val="0"/>
              </a:spcBef>
              <a:spcAft>
                <a:spcPts val="0"/>
              </a:spcAft>
              <a:buClr>
                <a:schemeClr val="dk1"/>
              </a:buClr>
              <a:buSzPts val="1200"/>
              <a:buFont typeface="Calibri"/>
              <a:buChar char="●"/>
            </a:pPr>
            <a:r>
              <a:rPr lang="en-US"/>
              <a:t>Talking with creditor – always first option!</a:t>
            </a:r>
            <a:endParaRPr/>
          </a:p>
          <a:p>
            <a:pPr marL="457200" lvl="0" indent="-304800" rtl="0">
              <a:spcBef>
                <a:spcPts val="0"/>
              </a:spcBef>
              <a:spcAft>
                <a:spcPts val="0"/>
              </a:spcAft>
              <a:buClr>
                <a:schemeClr val="dk1"/>
              </a:buClr>
              <a:buSzPts val="1200"/>
              <a:buFont typeface="Calibri"/>
              <a:buChar char="●"/>
            </a:pPr>
            <a:r>
              <a:rPr lang="en-US"/>
              <a:t>Financial counseling or coaching through CCCS or UWEX</a:t>
            </a:r>
            <a:endParaRPr/>
          </a:p>
          <a:p>
            <a:pPr marL="457200" lvl="0" indent="-304800" rtl="0">
              <a:spcBef>
                <a:spcPts val="0"/>
              </a:spcBef>
              <a:spcAft>
                <a:spcPts val="0"/>
              </a:spcAft>
              <a:buClr>
                <a:schemeClr val="dk1"/>
              </a:buClr>
              <a:buSzPts val="1200"/>
              <a:buFont typeface="Calibri"/>
              <a:buChar char="●"/>
            </a:pPr>
            <a:r>
              <a:rPr lang="en-US"/>
              <a:t>Debt management – can lower total debt but still need money for payment plan</a:t>
            </a:r>
            <a:endParaRPr/>
          </a:p>
          <a:p>
            <a:pPr marL="457200" lvl="0" indent="-304800" rtl="0">
              <a:spcBef>
                <a:spcPts val="0"/>
              </a:spcBef>
              <a:spcAft>
                <a:spcPts val="0"/>
              </a:spcAft>
              <a:buClr>
                <a:schemeClr val="dk1"/>
              </a:buClr>
              <a:buSzPts val="1200"/>
              <a:buFont typeface="Calibri"/>
              <a:buChar char="●"/>
            </a:pPr>
            <a:r>
              <a:rPr lang="en-US"/>
              <a:t>Debt consolidation – beware – lots of scams out there!</a:t>
            </a:r>
            <a:endParaRPr/>
          </a:p>
          <a:p>
            <a:pPr marL="457200" lvl="0" indent="-304800" rtl="0">
              <a:spcBef>
                <a:spcPts val="0"/>
              </a:spcBef>
              <a:spcAft>
                <a:spcPts val="0"/>
              </a:spcAft>
              <a:buClr>
                <a:schemeClr val="dk1"/>
              </a:buClr>
              <a:buSzPts val="1200"/>
              <a:buFont typeface="Calibri"/>
              <a:buChar char="●"/>
            </a:pPr>
            <a:r>
              <a:rPr lang="en-US"/>
              <a:t>Bankruptcy – last resort, need to talk with attorney and go through $ counseling</a:t>
            </a:r>
            <a:endParaRPr sz="1000">
              <a:latin typeface="Open Sans"/>
              <a:ea typeface="Open Sans"/>
              <a:cs typeface="Open Sans"/>
              <a:sym typeface="Open Sans"/>
            </a:endParaRPr>
          </a:p>
        </p:txBody>
      </p:sp>
      <p:sp>
        <p:nvSpPr>
          <p:cNvPr id="301" name="Google Shape;301;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074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31</a:t>
            </a:fld>
            <a:endParaRPr sz="1200">
              <a:solidFill>
                <a:schemeClr val="dk1"/>
              </a:solidFill>
              <a:latin typeface="Times New Roman"/>
              <a:ea typeface="Times New Roman"/>
              <a:cs typeface="Times New Roman"/>
              <a:sym typeface="Times New Roman"/>
            </a:endParaRPr>
          </a:p>
        </p:txBody>
      </p:sp>
      <p:sp>
        <p:nvSpPr>
          <p:cNvPr id="311" name="Google Shape;311;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2" name="Google Shape;3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Check with your Family Living Educator for a h</a:t>
            </a:r>
            <a:r>
              <a:rPr lang="en-US" sz="1200" b="0" i="0" u="none" strike="noStrike" cap="none">
                <a:solidFill>
                  <a:schemeClr val="dk1"/>
                </a:solidFill>
                <a:latin typeface="Calibri"/>
                <a:ea typeface="Calibri"/>
                <a:cs typeface="Calibri"/>
                <a:sym typeface="Calibri"/>
              </a:rPr>
              <a:t>andout or list with local resources.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Kind of a downer to end – so instill a ray of hope!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Work on a little at a time, budget creation, track spending, work with spouse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a:t>Quiz: </a:t>
            </a:r>
            <a:r>
              <a:rPr lang="en-US" u="sng">
                <a:solidFill>
                  <a:schemeClr val="hlink"/>
                </a:solidFill>
                <a:hlinkClick r:id="rId3"/>
              </a:rPr>
              <a:t>http://www.creditscorequiz.org/CreditScoreQuiz_AnswerKey_Eng.pdf</a:t>
            </a:r>
            <a:r>
              <a:rPr lang="en-US"/>
              <a:t> </a:t>
            </a:r>
            <a:endParaRPr/>
          </a:p>
          <a:p>
            <a:pPr marL="0" marR="0" lvl="0" indent="0" algn="l" rtl="0">
              <a:spcBef>
                <a:spcPts val="0"/>
              </a:spcBef>
              <a:spcAft>
                <a:spcPts val="0"/>
              </a:spcAft>
              <a:buNone/>
            </a:pPr>
            <a:r>
              <a:rPr lang="en-US" u="sng">
                <a:solidFill>
                  <a:schemeClr val="hlink"/>
                </a:solidFill>
                <a:hlinkClick r:id="rId4"/>
              </a:rPr>
              <a:t>http://www.creditscorequiz.org</a:t>
            </a:r>
            <a:r>
              <a:rPr lang="en-US"/>
              <a:t> </a:t>
            </a:r>
            <a:endParaRPr/>
          </a:p>
        </p:txBody>
      </p:sp>
    </p:spTree>
    <p:extLst>
      <p:ext uri="{BB962C8B-B14F-4D97-AF65-F5344CB8AC3E}">
        <p14:creationId xmlns:p14="http://schemas.microsoft.com/office/powerpoint/2010/main" val="2584516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d8ad54bd9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To get you started….we have a challenge for you!</a:t>
            </a:r>
            <a:endParaRPr/>
          </a:p>
          <a:p>
            <a:pPr marL="0" lvl="0" indent="0" rtl="0">
              <a:spcBef>
                <a:spcPts val="0"/>
              </a:spcBef>
              <a:spcAft>
                <a:spcPts val="0"/>
              </a:spcAft>
              <a:buNone/>
            </a:pPr>
            <a:r>
              <a:rPr lang="en-US"/>
              <a:t>Obtain your free credit report from one of the Credit Bureaus within the next few weeks if you have not done so recently.</a:t>
            </a:r>
            <a:endParaRPr/>
          </a:p>
          <a:p>
            <a:pPr marL="0" lvl="0" indent="0" rtl="0">
              <a:spcBef>
                <a:spcPts val="0"/>
              </a:spcBef>
              <a:spcAft>
                <a:spcPts val="0"/>
              </a:spcAft>
              <a:buNone/>
            </a:pPr>
            <a:r>
              <a:rPr lang="en-US"/>
              <a:t>Encourage one other family member or friend to do so as well.</a:t>
            </a:r>
            <a:endParaRPr/>
          </a:p>
        </p:txBody>
      </p:sp>
      <p:sp>
        <p:nvSpPr>
          <p:cNvPr id="320" name="Google Shape;320;g3d8ad54bd9_0_5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773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06bd0bac_0_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Google Shape;327;g3d06bd0ba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Ask for any final thoughts, questions or ahhh haaa moments.</a:t>
            </a:r>
            <a:endParaRPr/>
          </a:p>
          <a:p>
            <a:pPr marL="0" lvl="0" indent="0" rtl="0">
              <a:spcBef>
                <a:spcPts val="0"/>
              </a:spcBef>
              <a:spcAft>
                <a:spcPts val="0"/>
              </a:spcAft>
              <a:buNone/>
            </a:pPr>
            <a:r>
              <a:rPr lang="en-US"/>
              <a:t>Distribute and collect evaluations.</a:t>
            </a:r>
            <a:endParaRPr/>
          </a:p>
          <a:p>
            <a:pPr marL="0" lvl="0" indent="0">
              <a:spcBef>
                <a:spcPts val="0"/>
              </a:spcBef>
              <a:spcAft>
                <a:spcPts val="0"/>
              </a:spcAft>
              <a:buNone/>
            </a:pPr>
            <a:r>
              <a:rPr lang="en-US"/>
              <a:t>Thank them for coming.</a:t>
            </a:r>
            <a:endParaRPr/>
          </a:p>
        </p:txBody>
      </p:sp>
      <p:sp>
        <p:nvSpPr>
          <p:cNvPr id="328" name="Google Shape;328;g3d06bd0ba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964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d13447859_0_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d13447859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Clarify the differences between credit reports and score:</a:t>
            </a:r>
            <a:endParaRPr/>
          </a:p>
          <a:p>
            <a:pPr marL="0" lvl="0" indent="0">
              <a:spcBef>
                <a:spcPts val="0"/>
              </a:spcBef>
              <a:spcAft>
                <a:spcPts val="0"/>
              </a:spcAft>
              <a:buNone/>
            </a:pPr>
            <a:r>
              <a:rPr lang="en-US">
                <a:solidFill>
                  <a:srgbClr val="222222"/>
                </a:solidFill>
                <a:highlight>
                  <a:srgbClr val="FFFFFF"/>
                </a:highlight>
              </a:rPr>
              <a:t>A </a:t>
            </a:r>
            <a:r>
              <a:rPr lang="en-US" b="1">
                <a:solidFill>
                  <a:srgbClr val="222222"/>
                </a:solidFill>
                <a:highlight>
                  <a:srgbClr val="FFFFFF"/>
                </a:highlight>
              </a:rPr>
              <a:t>credit report</a:t>
            </a:r>
            <a:r>
              <a:rPr lang="en-US">
                <a:solidFill>
                  <a:srgbClr val="222222"/>
                </a:solidFill>
                <a:highlight>
                  <a:srgbClr val="FFFFFF"/>
                </a:highlight>
              </a:rPr>
              <a:t> is a record of a consumer's credit</a:t>
            </a:r>
            <a:r>
              <a:rPr lang="en-US" b="1">
                <a:solidFill>
                  <a:srgbClr val="222222"/>
                </a:solidFill>
                <a:highlight>
                  <a:srgbClr val="FFFFFF"/>
                </a:highlight>
              </a:rPr>
              <a:t> </a:t>
            </a:r>
            <a:r>
              <a:rPr lang="en-US">
                <a:solidFill>
                  <a:srgbClr val="222222"/>
                </a:solidFill>
                <a:highlight>
                  <a:srgbClr val="FFFFFF"/>
                </a:highlight>
              </a:rPr>
              <a:t>history and serves as credit references. A </a:t>
            </a:r>
            <a:r>
              <a:rPr lang="en-US" b="1">
                <a:solidFill>
                  <a:srgbClr val="222222"/>
                </a:solidFill>
                <a:highlight>
                  <a:srgbClr val="FFFFFF"/>
                </a:highlight>
              </a:rPr>
              <a:t>credit score </a:t>
            </a:r>
            <a:r>
              <a:rPr lang="en-US">
                <a:solidFill>
                  <a:srgbClr val="222222"/>
                </a:solidFill>
                <a:highlight>
                  <a:srgbClr val="FFFFFF"/>
                </a:highlight>
              </a:rPr>
              <a:t>is an algorithm that measures your credit risk based on the information in your </a:t>
            </a:r>
            <a:r>
              <a:rPr lang="en-US" b="1">
                <a:solidFill>
                  <a:srgbClr val="222222"/>
                </a:solidFill>
                <a:highlight>
                  <a:srgbClr val="FFFFFF"/>
                </a:highlight>
              </a:rPr>
              <a:t>credit report</a:t>
            </a:r>
            <a:r>
              <a:rPr lang="en-US">
                <a:solidFill>
                  <a:srgbClr val="222222"/>
                </a:solidFill>
                <a:highlight>
                  <a:srgbClr val="FFFFFF"/>
                </a:highlight>
              </a:rPr>
              <a:t> at one point in time.  </a:t>
            </a:r>
            <a:r>
              <a:rPr lang="en-US"/>
              <a:t>Your </a:t>
            </a:r>
            <a:r>
              <a:rPr lang="en-US" b="1"/>
              <a:t>credit score</a:t>
            </a:r>
            <a:r>
              <a:rPr lang="en-US"/>
              <a:t> number is a reflection of the activity that is listed in your </a:t>
            </a:r>
            <a:r>
              <a:rPr lang="en-US" b="1"/>
              <a:t>credit report</a:t>
            </a:r>
            <a:r>
              <a:rPr lang="en-US"/>
              <a:t>. It is important to know the </a:t>
            </a:r>
            <a:endParaRPr/>
          </a:p>
          <a:p>
            <a:pPr marL="0" lvl="0" indent="0">
              <a:spcBef>
                <a:spcPts val="0"/>
              </a:spcBef>
              <a:spcAft>
                <a:spcPts val="0"/>
              </a:spcAft>
              <a:buNone/>
            </a:pPr>
            <a:r>
              <a:rPr lang="en-US"/>
              <a:t>information or reason behind the </a:t>
            </a:r>
            <a:r>
              <a:rPr lang="en-US" b="1"/>
              <a:t>credit score</a:t>
            </a:r>
            <a:r>
              <a:rPr lang="en-US"/>
              <a:t> so you are able to make changes to improve your score or correct any errors. </a:t>
            </a:r>
            <a:endParaRPr/>
          </a:p>
          <a:p>
            <a:pPr marL="0" lvl="0" indent="0">
              <a:spcBef>
                <a:spcPts val="0"/>
              </a:spcBef>
              <a:spcAft>
                <a:spcPts val="0"/>
              </a:spcAft>
              <a:buNone/>
            </a:pPr>
            <a:endParaRPr/>
          </a:p>
          <a:p>
            <a:pPr marL="0" lvl="0" indent="0">
              <a:spcBef>
                <a:spcPts val="0"/>
              </a:spcBef>
              <a:spcAft>
                <a:spcPts val="0"/>
              </a:spcAft>
              <a:buNone/>
            </a:pPr>
            <a:r>
              <a:rPr lang="en-US"/>
              <a:t>Credit scores are ok to know as a ballpark number where you are at, but also note that different lenders use different formulas to determine the score they use to determine your credit risk. </a:t>
            </a:r>
            <a:endParaRPr/>
          </a:p>
          <a:p>
            <a:pPr marL="0" lvl="0" indent="0">
              <a:spcBef>
                <a:spcPts val="0"/>
              </a:spcBef>
              <a:spcAft>
                <a:spcPts val="0"/>
              </a:spcAft>
              <a:buNone/>
            </a:pPr>
            <a:endParaRPr/>
          </a:p>
          <a:p>
            <a:pPr marL="0" lvl="0" indent="0">
              <a:spcBef>
                <a:spcPts val="0"/>
              </a:spcBef>
              <a:spcAft>
                <a:spcPts val="0"/>
              </a:spcAft>
              <a:buNone/>
            </a:pPr>
            <a:r>
              <a:rPr lang="en-US"/>
              <a:t>UW Extension resource: </a:t>
            </a:r>
            <a:r>
              <a:rPr lang="en-US" u="sng">
                <a:solidFill>
                  <a:schemeClr val="hlink"/>
                </a:solidFill>
                <a:hlinkClick r:id="rId3"/>
              </a:rPr>
              <a:t>https://fyi.uwex.edu/creditreport/report_vs_score/</a:t>
            </a:r>
            <a:r>
              <a:rPr lang="en-US"/>
              <a:t> </a:t>
            </a:r>
            <a:endParaRPr/>
          </a:p>
        </p:txBody>
      </p:sp>
      <p:sp>
        <p:nvSpPr>
          <p:cNvPr id="91" name="Google Shape;91;g3d13447859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8862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a:t>Possible Talking Points with sources:</a:t>
            </a:r>
            <a:endParaRPr/>
          </a:p>
          <a:p>
            <a:pPr marL="457200" lvl="0" indent="-317500" rtl="0">
              <a:spcBef>
                <a:spcPts val="0"/>
              </a:spcBef>
              <a:spcAft>
                <a:spcPts val="0"/>
              </a:spcAft>
              <a:buSzPts val="1400"/>
              <a:buChar char="●"/>
            </a:pPr>
            <a:r>
              <a:rPr lang="en-US"/>
              <a:t>Over the past four years, even though the percentage recently obtaining their credit reports (versus their credit scores) in the past years has increased (from 29 percent in 2014 to 36 percent in 2018), the percentage who say it is important to check these reports has declined (from 72 percent in 2014 to 67 percent in 2018). - report was commissioned by CFA and VantageScore and undertaken by ORC International.  </a:t>
            </a:r>
            <a:r>
              <a:rPr lang="en-US" u="sng">
                <a:solidFill>
                  <a:schemeClr val="hlink"/>
                </a:solidFill>
                <a:hlinkClick r:id="rId3"/>
              </a:rPr>
              <a:t>https://consumerfed.org/press_release/survey-shows-an-increasing-number-of-consumers-have-obtained-their-credit-scores-and-know-much-more-about-credit-scores</a:t>
            </a:r>
            <a:r>
              <a:rPr lang="en-US"/>
              <a:t> </a:t>
            </a:r>
            <a:endParaRPr/>
          </a:p>
          <a:p>
            <a:pPr marL="457200" lvl="0" indent="-317500" rtl="0">
              <a:spcBef>
                <a:spcPts val="0"/>
              </a:spcBef>
              <a:spcAft>
                <a:spcPts val="0"/>
              </a:spcAft>
              <a:buSzPts val="1400"/>
              <a:buChar char="●"/>
            </a:pPr>
            <a:r>
              <a:rPr lang="en-US"/>
              <a:t>Did you know that 18% of adults have never checked their credit score or report? </a:t>
            </a:r>
            <a:r>
              <a:rPr lang="en-US" u="sng">
                <a:solidFill>
                  <a:schemeClr val="accent5"/>
                </a:solidFill>
                <a:hlinkClick r:id="rId4"/>
              </a:rPr>
              <a:t>https://money.cnn.com/2018/02/26/pf/credit-score-check-equifax/index.html</a:t>
            </a:r>
            <a:r>
              <a:rPr lang="en-US"/>
              <a:t> </a:t>
            </a:r>
            <a:endParaRPr/>
          </a:p>
          <a:p>
            <a:pPr marL="457200" lvl="0" indent="-317500" rtl="0">
              <a:spcBef>
                <a:spcPts val="0"/>
              </a:spcBef>
              <a:spcAft>
                <a:spcPts val="0"/>
              </a:spcAft>
              <a:buSzPts val="1400"/>
              <a:buChar char="●"/>
            </a:pPr>
            <a:r>
              <a:rPr lang="en-US"/>
              <a:t>Who is most likely to check their credit report?  </a:t>
            </a:r>
            <a:endParaRPr/>
          </a:p>
          <a:p>
            <a:pPr marL="914400" lvl="1" indent="-317500" rtl="0">
              <a:spcBef>
                <a:spcPts val="0"/>
              </a:spcBef>
              <a:spcAft>
                <a:spcPts val="0"/>
              </a:spcAft>
              <a:buSzPts val="1400"/>
              <a:buChar char="○"/>
            </a:pPr>
            <a:r>
              <a:rPr lang="en-US"/>
              <a:t>Millennials were the most likely generation to have checked their credit score and report in the last six months, the survey found. </a:t>
            </a:r>
            <a:r>
              <a:rPr lang="en-US" u="sng">
                <a:solidFill>
                  <a:schemeClr val="hlink"/>
                </a:solidFill>
                <a:hlinkClick r:id="rId4"/>
              </a:rPr>
              <a:t>https://money.cnn.com/2018/02/26/pf/credit-score-check-equifax/index.html</a:t>
            </a:r>
            <a:r>
              <a:rPr lang="en-US"/>
              <a:t> </a:t>
            </a:r>
            <a:endParaRPr/>
          </a:p>
          <a:p>
            <a:pPr marL="457200" lvl="0" indent="-317500" rtl="0">
              <a:spcBef>
                <a:spcPts val="0"/>
              </a:spcBef>
              <a:spcAft>
                <a:spcPts val="0"/>
              </a:spcAft>
              <a:buSzPts val="1400"/>
              <a:buChar char="●"/>
            </a:pPr>
            <a:r>
              <a:rPr lang="en-US"/>
              <a:t>The Consumer Financial Protection Bureau (CFPB) is a great consumer resource regarding credit, filing consumer complaints and other financial information. </a:t>
            </a:r>
            <a:r>
              <a:rPr lang="en-US" u="sng">
                <a:solidFill>
                  <a:schemeClr val="hlink"/>
                </a:solidFill>
                <a:hlinkClick r:id="rId5"/>
              </a:rPr>
              <a:t>https://www.consumerfinance.gov/</a:t>
            </a:r>
            <a:r>
              <a:rPr lang="en-US"/>
              <a:t> </a:t>
            </a:r>
            <a:endParaRPr/>
          </a:p>
          <a:p>
            <a:pPr marL="457200" lvl="0" indent="-317500" rtl="0">
              <a:spcBef>
                <a:spcPts val="0"/>
              </a:spcBef>
              <a:spcAft>
                <a:spcPts val="0"/>
              </a:spcAft>
              <a:buSzPts val="1400"/>
              <a:buChar char="●"/>
            </a:pPr>
            <a:r>
              <a:rPr lang="en-US"/>
              <a:t>In FTC Study, Five Percent of Consumers Had Errors on Their Credit Reports That Could Result in Less Favorable Terms for Loans </a:t>
            </a:r>
            <a:r>
              <a:rPr lang="en-US" u="sng">
                <a:solidFill>
                  <a:schemeClr val="hlink"/>
                </a:solidFill>
                <a:hlinkClick r:id="rId6"/>
              </a:rPr>
              <a:t>https://www.ftc.gov/news-events/press-releases/2013/02/ftc-study-five-percent-consumers-had-errors-their-credit-reports</a:t>
            </a:r>
            <a:r>
              <a:rPr lang="en-US"/>
              <a:t> </a:t>
            </a:r>
            <a:endParaRPr/>
          </a:p>
          <a:p>
            <a:pPr marL="914400" lvl="0" indent="0" rtl="0">
              <a:spcBef>
                <a:spcPts val="0"/>
              </a:spcBef>
              <a:spcAft>
                <a:spcPts val="0"/>
              </a:spcAft>
              <a:buNone/>
            </a:pPr>
            <a:endParaRPr/>
          </a:p>
          <a:p>
            <a:pPr marL="0" lvl="0" indent="0" rtl="0">
              <a:lnSpc>
                <a:spcPct val="115000"/>
              </a:lnSpc>
              <a:spcBef>
                <a:spcPts val="0"/>
              </a:spcBef>
              <a:spcAft>
                <a:spcPts val="0"/>
              </a:spcAft>
              <a:buNone/>
            </a:pPr>
            <a:endParaRPr>
              <a:solidFill>
                <a:srgbClr val="333333"/>
              </a:solidFill>
              <a:latin typeface="Arial"/>
              <a:ea typeface="Arial"/>
              <a:cs typeface="Arial"/>
              <a:sym typeface="Arial"/>
            </a:endParaRPr>
          </a:p>
          <a:p>
            <a:pPr marL="0" marR="0" lvl="0" indent="0" algn="l" rtl="0">
              <a:spcBef>
                <a:spcPts val="2300"/>
              </a:spcBef>
              <a:spcAft>
                <a:spcPts val="0"/>
              </a:spcAft>
              <a:buNone/>
            </a:pPr>
            <a:endParaRPr>
              <a:solidFill>
                <a:srgbClr val="333333"/>
              </a:solidFill>
              <a:highlight>
                <a:srgbClr val="FFFFFF"/>
              </a:highlight>
              <a:latin typeface="Open Sans"/>
              <a:ea typeface="Open Sans"/>
              <a:cs typeface="Open Sans"/>
              <a:sym typeface="Open Sans"/>
            </a:endParaRPr>
          </a:p>
        </p:txBody>
      </p:sp>
      <p:sp>
        <p:nvSpPr>
          <p:cNvPr id="97" name="Google Shape;9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876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Read Slide</a:t>
            </a:r>
            <a:endParaRPr/>
          </a:p>
          <a:p>
            <a:pPr marL="0" lvl="0" indent="0">
              <a:spcBef>
                <a:spcPts val="0"/>
              </a:spcBef>
              <a:spcAft>
                <a:spcPts val="0"/>
              </a:spcAft>
              <a:buNone/>
            </a:pPr>
            <a:r>
              <a:rPr lang="en-US"/>
              <a:t>We will talk more about the content of a credit report.</a:t>
            </a: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85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13447859_1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d13447859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What’s in your credit report? </a:t>
            </a:r>
            <a:endParaRPr/>
          </a:p>
          <a:p>
            <a:pPr marL="457200" lvl="0" indent="-304800" rtl="0">
              <a:lnSpc>
                <a:spcPct val="115000"/>
              </a:lnSpc>
              <a:spcBef>
                <a:spcPts val="0"/>
              </a:spcBef>
              <a:spcAft>
                <a:spcPts val="0"/>
              </a:spcAft>
              <a:buClr>
                <a:schemeClr val="dk1"/>
              </a:buClr>
              <a:buSzPts val="1200"/>
              <a:buChar char="●"/>
            </a:pPr>
            <a:r>
              <a:rPr lang="en-US"/>
              <a:t>Identifying information - The PERSONAL CONSUMER INFORMATION includes your full name, as well as current and past addresses. This data comes from the information given to creditors.  TIP: Make sure this information is correct. A wrong address or phone number could be a mistake – or a sign of identity theft. </a:t>
            </a:r>
            <a:r>
              <a:rPr lang="en-US" b="1"/>
              <a:t>See handout:</a:t>
            </a:r>
            <a:r>
              <a:rPr lang="en-US"/>
              <a:t> “Reading a Sample Credit Report” for more information</a:t>
            </a:r>
            <a:endParaRPr/>
          </a:p>
          <a:p>
            <a:pPr marL="457200" lvl="0" indent="-304800" rtl="0">
              <a:lnSpc>
                <a:spcPct val="115000"/>
              </a:lnSpc>
              <a:spcBef>
                <a:spcPts val="0"/>
              </a:spcBef>
              <a:spcAft>
                <a:spcPts val="0"/>
              </a:spcAft>
              <a:buClr>
                <a:schemeClr val="dk1"/>
              </a:buClr>
              <a:buSzPts val="1200"/>
              <a:buFont typeface="Calibri"/>
              <a:buChar char="●"/>
            </a:pPr>
            <a:r>
              <a:rPr lang="en-US"/>
              <a:t>PUBLIC RECORDS INFORMATION is data collected from court records and is viewed negatively by lenders. This section includes bankruptcies. Other public records for civil judgments and tax liens have recently been removed from credit reports as of April 2018, but could appear in other types of reports.  NOTE: A bankruptcy can stay on a credit report for 7-10 years from the date of filing depending on the type of bankruptcy.  Chapter 7 bankruptcy is reported for 10 years since all debt is discharged.  Chapter 10 bankruptcy is reported for 7 years since some of the debt is paid back. </a:t>
            </a:r>
            <a:r>
              <a:rPr lang="en-US" b="1"/>
              <a:t>See handout:</a:t>
            </a:r>
            <a:r>
              <a:rPr lang="en-US"/>
              <a:t> “Reading a Sample Credit Report” for more information</a:t>
            </a:r>
            <a:endParaRPr/>
          </a:p>
          <a:p>
            <a:pPr marL="457200" lvl="0" indent="-304800" rtl="0">
              <a:lnSpc>
                <a:spcPct val="115000"/>
              </a:lnSpc>
              <a:spcBef>
                <a:spcPts val="0"/>
              </a:spcBef>
              <a:spcAft>
                <a:spcPts val="0"/>
              </a:spcAft>
              <a:buClr>
                <a:schemeClr val="dk1"/>
              </a:buClr>
              <a:buSzPts val="1200"/>
              <a:buFont typeface="Calibri"/>
              <a:buChar char="●"/>
            </a:pPr>
            <a:r>
              <a:rPr lang="en-US"/>
              <a:t>Credit accounts history-</a:t>
            </a:r>
            <a:r>
              <a:rPr lang="en-US" b="1"/>
              <a:t> See handout</a:t>
            </a:r>
            <a:r>
              <a:rPr lang="en-US"/>
              <a:t>: “Reading a Sample Credit Report” for more information</a:t>
            </a:r>
            <a:endParaRPr/>
          </a:p>
          <a:p>
            <a:pPr marL="914400" lvl="1" indent="-304800" rtl="0">
              <a:lnSpc>
                <a:spcPct val="115000"/>
              </a:lnSpc>
              <a:spcBef>
                <a:spcPts val="0"/>
              </a:spcBef>
              <a:spcAft>
                <a:spcPts val="0"/>
              </a:spcAft>
              <a:buClr>
                <a:schemeClr val="dk2"/>
              </a:buClr>
              <a:buSzPts val="1200"/>
              <a:buFont typeface="Calibri"/>
              <a:buChar char="○"/>
            </a:pPr>
            <a:r>
              <a:rPr lang="en-US"/>
              <a:t>ADVERSE ACCOUNTS show lines of credit that have not been paid, have missed or late payments, were sent to a collection agency, or were “charged off” meaning that the company reported the debt as lost income and may have sold the debt to a collection agency. A history of late payments lowers your credit score, especially if it’s more recent. Many lenders will not offer credit until overdue debts have been paid.   TIP: Negative items can legally be removed from a credit report if it’s been more than 7 years from the date the debt first became overdue. If old items are listed, contact the credit bureau and ask these accounts to be taken off.</a:t>
            </a:r>
            <a:endParaRPr>
              <a:solidFill>
                <a:srgbClr val="000000"/>
              </a:solidFill>
              <a:highlight>
                <a:srgbClr val="FFFF00"/>
              </a:highlight>
            </a:endParaRPr>
          </a:p>
          <a:p>
            <a:pPr marL="914400" lvl="1" indent="-304800" rtl="0">
              <a:lnSpc>
                <a:spcPct val="115000"/>
              </a:lnSpc>
              <a:spcBef>
                <a:spcPts val="0"/>
              </a:spcBef>
              <a:spcAft>
                <a:spcPts val="0"/>
              </a:spcAft>
              <a:buClr>
                <a:schemeClr val="dk1"/>
              </a:buClr>
              <a:buSzPts val="1200"/>
              <a:buFont typeface="Calibri"/>
              <a:buChar char="○"/>
            </a:pPr>
            <a:r>
              <a:rPr lang="en-US"/>
              <a:t>The SATISFACTORY ACCOUNTS section shows credit accounts that are current or have been paid as agreed. The accounts listed are from information reported by lenders. Creditors choose whether to report account information to none, one, two, or all three of the major Credit Reporting Agencies and how often to report. Having satisfactory accounts that you pay the balance on regularly is good for your credit score.</a:t>
            </a:r>
            <a:endParaRPr/>
          </a:p>
          <a:p>
            <a:pPr marL="1371600" lvl="2" indent="-304800" rtl="0">
              <a:lnSpc>
                <a:spcPct val="115000"/>
              </a:lnSpc>
              <a:spcBef>
                <a:spcPts val="0"/>
              </a:spcBef>
              <a:spcAft>
                <a:spcPts val="0"/>
              </a:spcAft>
              <a:buClr>
                <a:schemeClr val="dk1"/>
              </a:buClr>
              <a:buSzPts val="1200"/>
              <a:buFont typeface="Calibri"/>
              <a:buChar char="■"/>
            </a:pPr>
            <a:r>
              <a:rPr lang="en-US"/>
              <a:t>The ‘Account Type’ lists the kind of credit account.</a:t>
            </a:r>
            <a:endParaRPr/>
          </a:p>
          <a:p>
            <a:pPr marL="1371600" lvl="2" indent="-304800" rtl="0">
              <a:lnSpc>
                <a:spcPct val="115000"/>
              </a:lnSpc>
              <a:spcBef>
                <a:spcPts val="0"/>
              </a:spcBef>
              <a:spcAft>
                <a:spcPts val="0"/>
              </a:spcAft>
              <a:buClr>
                <a:schemeClr val="dk1"/>
              </a:buClr>
              <a:buSzPts val="1200"/>
              <a:buFont typeface="Calibri"/>
              <a:buChar char="■"/>
            </a:pPr>
            <a:r>
              <a:rPr lang="en-US"/>
              <a:t>Installment Accounts – like car or student loans where you borrow a set amount and then make monthly payments.</a:t>
            </a:r>
            <a:endParaRPr/>
          </a:p>
          <a:p>
            <a:pPr marL="1371600" lvl="2" indent="-304800" rtl="0">
              <a:lnSpc>
                <a:spcPct val="115000"/>
              </a:lnSpc>
              <a:spcBef>
                <a:spcPts val="0"/>
              </a:spcBef>
              <a:spcAft>
                <a:spcPts val="0"/>
              </a:spcAft>
              <a:buClr>
                <a:schemeClr val="dk1"/>
              </a:buClr>
              <a:buSzPts val="1200"/>
              <a:buFont typeface="Calibri"/>
              <a:buChar char="■"/>
            </a:pPr>
            <a:r>
              <a:rPr lang="en-US"/>
              <a:t>Revolving Accounts – usually credit cards that have a credit limit.</a:t>
            </a:r>
            <a:endParaRPr/>
          </a:p>
          <a:p>
            <a:pPr marL="457200" lvl="0" indent="-304800" rtl="0">
              <a:lnSpc>
                <a:spcPct val="115000"/>
              </a:lnSpc>
              <a:spcBef>
                <a:spcPts val="0"/>
              </a:spcBef>
              <a:spcAft>
                <a:spcPts val="0"/>
              </a:spcAft>
              <a:buClr>
                <a:schemeClr val="dk1"/>
              </a:buClr>
              <a:buSzPts val="1200"/>
              <a:buChar char="●"/>
            </a:pPr>
            <a:r>
              <a:rPr lang="en-US"/>
              <a:t>Inquiries - The CREDIT INQUIRIES section includes information about when a credit report has been requested. There are two types of inquiries:</a:t>
            </a:r>
            <a:endParaRPr/>
          </a:p>
          <a:p>
            <a:pPr marL="914400" lvl="1" indent="-304800" rtl="0">
              <a:lnSpc>
                <a:spcPct val="115000"/>
              </a:lnSpc>
              <a:spcBef>
                <a:spcPts val="0"/>
              </a:spcBef>
              <a:spcAft>
                <a:spcPts val="0"/>
              </a:spcAft>
              <a:buClr>
                <a:schemeClr val="dk1"/>
              </a:buClr>
              <a:buSzPts val="1200"/>
              <a:buFont typeface="Calibri"/>
              <a:buChar char="○"/>
            </a:pPr>
            <a:r>
              <a:rPr lang="en-US"/>
              <a:t>REGULAR INQUIRIES are also known as HARD inquiries. When you apply for credit or buy insurance, for example, the lender reviews your credit report for a positive history and credit worthiness. These inquiries stay on a report for 2 years and can be seen by all creditors who look up your report. Hard inquiries can drop a credit score by 5-20 points for many months.</a:t>
            </a:r>
            <a:endParaRPr/>
          </a:p>
          <a:p>
            <a:pPr marL="914400" lvl="1" indent="-304800" rtl="0">
              <a:lnSpc>
                <a:spcPct val="115000"/>
              </a:lnSpc>
              <a:spcBef>
                <a:spcPts val="0"/>
              </a:spcBef>
              <a:spcAft>
                <a:spcPts val="0"/>
              </a:spcAft>
              <a:buClr>
                <a:schemeClr val="dk1"/>
              </a:buClr>
              <a:buSzPts val="1200"/>
              <a:buFont typeface="Calibri"/>
              <a:buChar char="○"/>
            </a:pPr>
            <a:r>
              <a:rPr lang="en-US"/>
              <a:t>ACCOUNT REVIEW inquiries are also called SOFT or Promotional inquiries. Companies ask for certain parts of your credit information to see if you qualify for their services. These items are only seen by you and do not affect your credit score.</a:t>
            </a:r>
            <a:endParaRPr/>
          </a:p>
          <a:p>
            <a:pPr marL="914400" lvl="1" indent="-317500" rtl="0">
              <a:lnSpc>
                <a:spcPct val="115000"/>
              </a:lnSpc>
              <a:spcBef>
                <a:spcPts val="0"/>
              </a:spcBef>
              <a:spcAft>
                <a:spcPts val="0"/>
              </a:spcAft>
              <a:buClr>
                <a:schemeClr val="dk2"/>
              </a:buClr>
              <a:buSzPts val="1400"/>
              <a:buChar char="○"/>
            </a:pPr>
            <a:r>
              <a:rPr lang="en-US" b="1"/>
              <a:t>See handout:</a:t>
            </a:r>
            <a:r>
              <a:rPr lang="en-US"/>
              <a:t> </a:t>
            </a:r>
            <a:r>
              <a:rPr lang="en-US" b="1"/>
              <a:t>“Reading a Sample Credit Report”</a:t>
            </a:r>
            <a:r>
              <a:rPr lang="en-US"/>
              <a:t> for more information</a:t>
            </a:r>
            <a:endParaRPr/>
          </a:p>
          <a:p>
            <a:pPr marL="457200" lvl="0" indent="-304800" rtl="0">
              <a:lnSpc>
                <a:spcPct val="115000"/>
              </a:lnSpc>
              <a:spcBef>
                <a:spcPts val="0"/>
              </a:spcBef>
              <a:spcAft>
                <a:spcPts val="0"/>
              </a:spcAft>
              <a:buClr>
                <a:schemeClr val="dk1"/>
              </a:buClr>
              <a:buSzPts val="1200"/>
              <a:buChar char="●"/>
            </a:pPr>
            <a:r>
              <a:rPr lang="en-US"/>
              <a:t>Optional consumer statemen</a:t>
            </a:r>
            <a:r>
              <a:rPr lang="en-US">
                <a:solidFill>
                  <a:srgbClr val="000000"/>
                </a:solidFill>
              </a:rPr>
              <a:t>t - This is not used very often but is tool available to you. You can add information pertaining to a specific account or a general statement.  For more information see </a:t>
            </a:r>
            <a:r>
              <a:rPr lang="en-US" u="sng">
                <a:solidFill>
                  <a:schemeClr val="hlink"/>
                </a:solidFill>
                <a:hlinkClick r:id="rId3"/>
              </a:rPr>
              <a:t>https://www.experian.com/blogs/ask-experian/be-cautious-about-adding-statements-to-your-credit-history/</a:t>
            </a:r>
            <a:r>
              <a:rPr lang="en-US"/>
              <a:t> </a:t>
            </a:r>
            <a:endParaRPr/>
          </a:p>
          <a:p>
            <a:pPr marL="457200" lvl="0" indent="-304800" rtl="0">
              <a:lnSpc>
                <a:spcPct val="115000"/>
              </a:lnSpc>
              <a:spcBef>
                <a:spcPts val="0"/>
              </a:spcBef>
              <a:spcAft>
                <a:spcPts val="0"/>
              </a:spcAft>
              <a:buClr>
                <a:schemeClr val="dk1"/>
              </a:buClr>
              <a:buSzPts val="1200"/>
              <a:buFont typeface="Calibri"/>
              <a:buChar char="●"/>
            </a:pPr>
            <a:r>
              <a:rPr lang="en-US"/>
              <a:t>Directions to correct errors will be discussed later in presentation. </a:t>
            </a:r>
            <a:endParaRPr/>
          </a:p>
        </p:txBody>
      </p:sp>
      <p:sp>
        <p:nvSpPr>
          <p:cNvPr id="116" name="Google Shape;116;g3d13447859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08330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d13447859_1_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Google Shape;123;g3d13447859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Credit reports also do not contain:</a:t>
            </a:r>
            <a:endParaRPr/>
          </a:p>
          <a:p>
            <a:pPr marL="457200" lvl="0" indent="-317500" rtl="0">
              <a:lnSpc>
                <a:spcPct val="115000"/>
              </a:lnSpc>
              <a:spcBef>
                <a:spcPts val="0"/>
              </a:spcBef>
              <a:spcAft>
                <a:spcPts val="0"/>
              </a:spcAft>
              <a:buSzPts val="1400"/>
              <a:buChar char="●"/>
            </a:pPr>
            <a:r>
              <a:rPr lang="en-US"/>
              <a:t>Checking or savings account balances</a:t>
            </a:r>
            <a:endParaRPr/>
          </a:p>
          <a:p>
            <a:pPr marL="457200" lvl="0" indent="-317500" rtl="0">
              <a:lnSpc>
                <a:spcPct val="115000"/>
              </a:lnSpc>
              <a:spcBef>
                <a:spcPts val="0"/>
              </a:spcBef>
              <a:spcAft>
                <a:spcPts val="0"/>
              </a:spcAft>
              <a:buSzPts val="1400"/>
              <a:buChar char="●"/>
            </a:pPr>
            <a:r>
              <a:rPr lang="en-US"/>
              <a:t>Income</a:t>
            </a:r>
            <a:endParaRPr/>
          </a:p>
          <a:p>
            <a:pPr marL="457200" lvl="0" indent="-317500" rtl="0">
              <a:lnSpc>
                <a:spcPct val="115000"/>
              </a:lnSpc>
              <a:spcBef>
                <a:spcPts val="0"/>
              </a:spcBef>
              <a:spcAft>
                <a:spcPts val="0"/>
              </a:spcAft>
              <a:buSzPts val="1400"/>
              <a:buChar char="●"/>
            </a:pPr>
            <a:r>
              <a:rPr lang="en-US"/>
              <a:t>Medical history</a:t>
            </a:r>
            <a:endParaRPr/>
          </a:p>
          <a:p>
            <a:pPr marL="457200" lvl="0" indent="-317500" rtl="0">
              <a:lnSpc>
                <a:spcPct val="115000"/>
              </a:lnSpc>
              <a:spcBef>
                <a:spcPts val="0"/>
              </a:spcBef>
              <a:spcAft>
                <a:spcPts val="0"/>
              </a:spcAft>
              <a:buSzPts val="1400"/>
              <a:buChar char="●"/>
            </a:pPr>
            <a:r>
              <a:rPr lang="en-US"/>
              <a:t>Purchases made with cash or checks</a:t>
            </a:r>
            <a:endParaRPr/>
          </a:p>
          <a:p>
            <a:pPr marL="457200" lvl="0" indent="-317500" rtl="0">
              <a:lnSpc>
                <a:spcPct val="115000"/>
              </a:lnSpc>
              <a:spcBef>
                <a:spcPts val="0"/>
              </a:spcBef>
              <a:spcAft>
                <a:spcPts val="0"/>
              </a:spcAft>
              <a:buSzPts val="1400"/>
              <a:buChar char="●"/>
            </a:pPr>
            <a:r>
              <a:rPr lang="en-US"/>
              <a:t>Business account information</a:t>
            </a:r>
            <a:endParaRPr/>
          </a:p>
          <a:p>
            <a:pPr marL="457200" lvl="0" indent="-317500" rtl="0">
              <a:lnSpc>
                <a:spcPct val="115000"/>
              </a:lnSpc>
              <a:spcBef>
                <a:spcPts val="0"/>
              </a:spcBef>
              <a:spcAft>
                <a:spcPts val="0"/>
              </a:spcAft>
              <a:buSzPts val="1400"/>
              <a:buChar char="●"/>
            </a:pPr>
            <a:r>
              <a:rPr lang="en-US"/>
              <a:t>Driving record</a:t>
            </a:r>
            <a:endParaRPr/>
          </a:p>
          <a:p>
            <a:pPr marL="0" lvl="0" indent="0">
              <a:spcBef>
                <a:spcPts val="0"/>
              </a:spcBef>
              <a:spcAft>
                <a:spcPts val="0"/>
              </a:spcAft>
              <a:buNone/>
            </a:pPr>
            <a:endParaRPr/>
          </a:p>
        </p:txBody>
      </p:sp>
      <p:sp>
        <p:nvSpPr>
          <p:cNvPr id="124" name="Google Shape;124;g3d13447859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06466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13447859_1_1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Google Shape;131;g3d13447859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a:t>For more background information:</a:t>
            </a:r>
            <a:endParaRPr/>
          </a:p>
          <a:p>
            <a:pPr marL="0" lvl="0" indent="0" rtl="0">
              <a:spcBef>
                <a:spcPts val="0"/>
              </a:spcBef>
              <a:spcAft>
                <a:spcPts val="0"/>
              </a:spcAft>
              <a:buClr>
                <a:schemeClr val="dk1"/>
              </a:buClr>
              <a:buSzPts val="1100"/>
              <a:buFont typeface="Arial"/>
              <a:buNone/>
            </a:pPr>
            <a:r>
              <a:rPr lang="en-US"/>
              <a:t>Here is a list of how long the most common items remain in a credit report:</a:t>
            </a:r>
            <a:endParaRPr/>
          </a:p>
          <a:p>
            <a:pPr marL="457200" lvl="0" indent="-317500" rtl="0">
              <a:spcBef>
                <a:spcPts val="0"/>
              </a:spcBef>
              <a:spcAft>
                <a:spcPts val="0"/>
              </a:spcAft>
              <a:buSzPts val="1400"/>
              <a:buChar char="●"/>
            </a:pPr>
            <a:r>
              <a:rPr lang="en-US"/>
              <a:t>Open, positive accounts: indefinitely</a:t>
            </a:r>
            <a:endParaRPr/>
          </a:p>
          <a:p>
            <a:pPr marL="457200" lvl="0" indent="-317500" rtl="0">
              <a:spcBef>
                <a:spcPts val="0"/>
              </a:spcBef>
              <a:spcAft>
                <a:spcPts val="0"/>
              </a:spcAft>
              <a:buSzPts val="1400"/>
              <a:buChar char="●"/>
            </a:pPr>
            <a:r>
              <a:rPr lang="en-US"/>
              <a:t>Closed, positive accounts with no negative history: 10 years from closed date</a:t>
            </a:r>
            <a:endParaRPr/>
          </a:p>
          <a:p>
            <a:pPr marL="457200" lvl="0" indent="-317500" rtl="0">
              <a:spcBef>
                <a:spcPts val="0"/>
              </a:spcBef>
              <a:spcAft>
                <a:spcPts val="0"/>
              </a:spcAft>
              <a:buSzPts val="1400"/>
              <a:buChar char="●"/>
            </a:pPr>
            <a:r>
              <a:rPr lang="en-US"/>
              <a:t>Late payments: 7 years from the original delinquency date</a:t>
            </a:r>
            <a:endParaRPr/>
          </a:p>
          <a:p>
            <a:pPr marL="457200" lvl="0" indent="-317500" rtl="0">
              <a:spcBef>
                <a:spcPts val="0"/>
              </a:spcBef>
              <a:spcAft>
                <a:spcPts val="0"/>
              </a:spcAft>
              <a:buSzPts val="1400"/>
              <a:buChar char="●"/>
            </a:pPr>
            <a:r>
              <a:rPr lang="en-US"/>
              <a:t>Chapter 7 bankruptcy: 10 years from the filing date</a:t>
            </a:r>
            <a:endParaRPr/>
          </a:p>
          <a:p>
            <a:pPr marL="457200" lvl="0" indent="-317500" rtl="0">
              <a:spcBef>
                <a:spcPts val="0"/>
              </a:spcBef>
              <a:spcAft>
                <a:spcPts val="0"/>
              </a:spcAft>
              <a:buSzPts val="1400"/>
              <a:buChar char="●"/>
            </a:pPr>
            <a:r>
              <a:rPr lang="en-US"/>
              <a:t>Chapter 13 bankruptcy: 7 years from the filing date</a:t>
            </a:r>
            <a:endParaRPr/>
          </a:p>
          <a:p>
            <a:pPr marL="457200" lvl="0" indent="-317500" rtl="0">
              <a:spcBef>
                <a:spcPts val="0"/>
              </a:spcBef>
              <a:spcAft>
                <a:spcPts val="0"/>
              </a:spcAft>
              <a:buSzPts val="1400"/>
              <a:buChar char="●"/>
            </a:pPr>
            <a:r>
              <a:rPr lang="en-US"/>
              <a:t>Tax liens: 7 years from the filing date if they are paid, 10 years from filing date if unpaid.</a:t>
            </a:r>
            <a:endParaRPr/>
          </a:p>
          <a:p>
            <a:pPr marL="457200" lvl="0" indent="-317500" rtl="0">
              <a:spcBef>
                <a:spcPts val="0"/>
              </a:spcBef>
              <a:spcAft>
                <a:spcPts val="0"/>
              </a:spcAft>
              <a:buSzPts val="1400"/>
              <a:buChar char="●"/>
            </a:pPr>
            <a:r>
              <a:rPr lang="en-US"/>
              <a:t>Credit inquiries occur when your credit report is accessed. Only hard inquiries affect your credit score.</a:t>
            </a:r>
            <a:endParaRPr/>
          </a:p>
          <a:p>
            <a:pPr marL="0" lvl="0" indent="0" rtl="0">
              <a:spcBef>
                <a:spcPts val="0"/>
              </a:spcBef>
              <a:spcAft>
                <a:spcPts val="0"/>
              </a:spcAft>
              <a:buNone/>
            </a:pPr>
            <a:r>
              <a:rPr lang="en-US" u="sng">
                <a:solidFill>
                  <a:schemeClr val="hlink"/>
                </a:solidFill>
                <a:hlinkClick r:id="rId3"/>
              </a:rPr>
              <a:t>https://www.experian.com/blogs/ask-experian/how-long-can-negative-items-stay-on-your-credit-report/</a:t>
            </a:r>
            <a:r>
              <a:rPr lang="en-US"/>
              <a:t> </a:t>
            </a:r>
            <a:endParaRPr/>
          </a:p>
          <a:p>
            <a:pPr marL="0" lvl="0" indent="0" rtl="0">
              <a:spcBef>
                <a:spcPts val="0"/>
              </a:spcBef>
              <a:spcAft>
                <a:spcPts val="0"/>
              </a:spcAft>
              <a:buNone/>
            </a:pPr>
            <a:r>
              <a:rPr lang="en-US"/>
              <a:t>For more information see </a:t>
            </a:r>
            <a:r>
              <a:rPr lang="en-US" u="sng">
                <a:solidFill>
                  <a:schemeClr val="hlink"/>
                </a:solidFill>
                <a:hlinkClick r:id="rId4"/>
              </a:rPr>
              <a:t>How Long Does Something Stay on My Credit Report?</a:t>
            </a:r>
            <a:r>
              <a:rPr lang="en-US"/>
              <a:t> and </a:t>
            </a:r>
            <a:r>
              <a:rPr lang="en-US" u="sng">
                <a:solidFill>
                  <a:schemeClr val="hlink"/>
                </a:solidFill>
                <a:hlinkClick r:id="rId5"/>
              </a:rPr>
              <a:t>Credit Report Details</a:t>
            </a:r>
            <a:r>
              <a:rPr lang="en-US"/>
              <a:t>.</a:t>
            </a:r>
            <a:endParaRPr/>
          </a:p>
        </p:txBody>
      </p:sp>
      <p:sp>
        <p:nvSpPr>
          <p:cNvPr id="132" name="Google Shape;132;g3d13447859_1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50198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6" name="Google Shape;56;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81000" y="609600"/>
            <a:ext cx="8305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1pPr>
            <a:lvl2pPr marR="0" lvl="1"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2pPr>
            <a:lvl3pPr marR="0" lvl="2"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3pPr>
            <a:lvl4pPr marR="0" lvl="3"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4pPr>
            <a:lvl5pPr marR="0" lvl="4"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5pPr>
            <a:lvl6pPr marR="0" lvl="5"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6pPr>
            <a:lvl7pPr marR="0" lvl="6"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7pPr>
            <a:lvl8pPr marR="0" lvl="7"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8pPr>
            <a:lvl9pPr marR="0" lvl="8" algn="ctr" rtl="0">
              <a:spcBef>
                <a:spcPts val="0"/>
              </a:spcBef>
              <a:spcAft>
                <a:spcPts val="0"/>
              </a:spcAft>
              <a:buSzPts val="2800"/>
              <a:buNone/>
              <a:defRPr sz="4800" b="1"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hyperlink" Target="http://fyi.uwex.edu/creditrepor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7"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gi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annualcreditrepor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22200" y="412375"/>
            <a:ext cx="9021900" cy="3574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800" b="1">
                <a:latin typeface="Calibri"/>
                <a:ea typeface="Calibri"/>
                <a:cs typeface="Calibri"/>
                <a:sym typeface="Calibri"/>
              </a:rPr>
              <a:t>2018 HCE WAHCE Conference </a:t>
            </a:r>
            <a:endParaRPr sz="4800" b="1">
              <a:latin typeface="Calibri"/>
              <a:ea typeface="Calibri"/>
              <a:cs typeface="Calibri"/>
              <a:sym typeface="Calibri"/>
            </a:endParaRPr>
          </a:p>
          <a:p>
            <a:pPr marL="0" lvl="0" indent="0" rtl="0">
              <a:spcBef>
                <a:spcPts val="0"/>
              </a:spcBef>
              <a:spcAft>
                <a:spcPts val="0"/>
              </a:spcAft>
              <a:buNone/>
            </a:pPr>
            <a:r>
              <a:rPr lang="en-US" sz="4800" b="1">
                <a:latin typeface="Calibri"/>
                <a:ea typeface="Calibri"/>
                <a:cs typeface="Calibri"/>
                <a:sym typeface="Calibri"/>
              </a:rPr>
              <a:t>“Keep Your Credit Report in Check”</a:t>
            </a:r>
            <a:endParaRPr sz="4800" b="1">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sz="4800" b="1">
                <a:latin typeface="Calibri"/>
                <a:ea typeface="Calibri"/>
                <a:cs typeface="Calibri"/>
                <a:sym typeface="Calibri"/>
              </a:rPr>
              <a:t>LEADER’S PLANNING GUIDE</a:t>
            </a:r>
            <a:endParaRPr sz="4800" b="1">
              <a:latin typeface="Calibri"/>
              <a:ea typeface="Calibri"/>
              <a:cs typeface="Calibri"/>
              <a:sym typeface="Calibri"/>
            </a:endParaRPr>
          </a:p>
        </p:txBody>
      </p:sp>
      <p:sp>
        <p:nvSpPr>
          <p:cNvPr id="68" name="Google Shape;68;p15"/>
          <p:cNvSpPr txBox="1">
            <a:spLocks noGrp="1"/>
          </p:cNvSpPr>
          <p:nvPr>
            <p:ph type="subTitle" idx="1"/>
          </p:nvPr>
        </p:nvSpPr>
        <p:spPr>
          <a:xfrm>
            <a:off x="250600" y="4398898"/>
            <a:ext cx="8520600" cy="2031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4800" b="1">
                <a:solidFill>
                  <a:srgbClr val="FF0000"/>
                </a:solidFill>
              </a:rPr>
              <a:t>This page (&amp; notes below) is for the program leaders information only.</a:t>
            </a:r>
            <a:endParaRPr sz="48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Why Check Your Credit Report?</a:t>
            </a:r>
            <a:endParaRPr sz="4400" b="0" i="0" u="none" strike="noStrike" cap="none">
              <a:solidFill>
                <a:schemeClr val="dk1"/>
              </a:solidFill>
              <a:latin typeface="Calibri"/>
              <a:ea typeface="Calibri"/>
              <a:cs typeface="Calibri"/>
              <a:sym typeface="Calibri"/>
            </a:endParaRPr>
          </a:p>
        </p:txBody>
      </p:sp>
      <p:sp>
        <p:nvSpPr>
          <p:cNvPr id="143" name="Google Shape;143;p24"/>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information on your credit report can effect: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Amount of interest for credit cards/loans</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Monthly insurance</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Ability to get a mortgage or apartment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Application for some jobs</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Your report contains detailed credit activity for the last </a:t>
            </a:r>
            <a:r>
              <a:rPr lang="en-US" sz="2960" b="1" i="0" u="none" strike="noStrike" cap="none">
                <a:solidFill>
                  <a:schemeClr val="dk1"/>
                </a:solidFill>
                <a:latin typeface="Calibri"/>
                <a:ea typeface="Calibri"/>
                <a:cs typeface="Calibri"/>
                <a:sym typeface="Calibri"/>
              </a:rPr>
              <a:t>7-10 years</a:t>
            </a:r>
            <a:endParaRPr/>
          </a:p>
          <a:p>
            <a:pPr marL="342900" marR="0" lvl="0" indent="-342900" algn="l" rtl="0">
              <a:spcBef>
                <a:spcPts val="592"/>
              </a:spcBef>
              <a:spcAft>
                <a:spcPts val="160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Creditors, insurers , employers and landlords use the report!</a:t>
            </a:r>
            <a:endParaRPr/>
          </a:p>
        </p:txBody>
      </p:sp>
      <p:cxnSp>
        <p:nvCxnSpPr>
          <p:cNvPr id="144" name="Google Shape;144;p24"/>
          <p:cNvCxnSpPr/>
          <p:nvPr/>
        </p:nvCxnSpPr>
        <p:spPr>
          <a:xfrm>
            <a:off x="990600" y="1295400"/>
            <a:ext cx="73914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342900" marR="0" lvl="0" indent="-342900" algn="l" rtl="0">
              <a:spcBef>
                <a:spcPts val="800"/>
              </a:spcBef>
              <a:spcAft>
                <a:spcPts val="1600"/>
              </a:spcAft>
              <a:buClr>
                <a:schemeClr val="dk1"/>
              </a:buClr>
              <a:buSzPts val="4000"/>
              <a:buFont typeface="Arial"/>
              <a:buNone/>
            </a:pPr>
            <a:r>
              <a:rPr lang="en-US" sz="4000" b="0" i="0" u="none" strike="noStrike" cap="none">
                <a:solidFill>
                  <a:schemeClr val="dk1"/>
                </a:solidFill>
                <a:latin typeface="Calibri"/>
                <a:ea typeface="Calibri"/>
                <a:cs typeface="Calibri"/>
                <a:sym typeface="Calibri"/>
              </a:rPr>
              <a:t>“Creditors have better memories than debtors.”</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       ~Benjamin Franklin</a:t>
            </a:r>
            <a:endParaRPr sz="4000" b="0" i="0" u="none" strike="noStrike" cap="none">
              <a:solidFill>
                <a:schemeClr val="dk1"/>
              </a:solidFill>
              <a:latin typeface="Calibri"/>
              <a:ea typeface="Calibri"/>
              <a:cs typeface="Calibri"/>
              <a:sym typeface="Calibri"/>
            </a:endParaRPr>
          </a:p>
        </p:txBody>
      </p:sp>
      <p:pic>
        <p:nvPicPr>
          <p:cNvPr id="150" name="Google Shape;150;p25" descr="C:\Users\kcutts\AppData\Local\Microsoft\Windows\Temporary Internet Files\Content.IE5\40AUA6MD\MC900282192[1].wmf"/>
          <p:cNvPicPr preferRelativeResize="0"/>
          <p:nvPr/>
        </p:nvPicPr>
        <p:blipFill rotWithShape="1">
          <a:blip r:embed="rId3">
            <a:alphaModFix/>
          </a:blip>
          <a:srcRect/>
          <a:stretch/>
        </p:blipFill>
        <p:spPr>
          <a:xfrm>
            <a:off x="2895600" y="228600"/>
            <a:ext cx="2458628" cy="1449524"/>
          </a:xfrm>
          <a:prstGeom prst="rect">
            <a:avLst/>
          </a:prstGeom>
          <a:noFill/>
          <a:ln>
            <a:noFill/>
          </a:ln>
        </p:spPr>
      </p:pic>
      <p:pic>
        <p:nvPicPr>
          <p:cNvPr id="151" name="Google Shape;151;p25" descr="http://www.lawyersgunsmoneyblog.com/wp-content/uploads/2011/12/63.jpg"/>
          <p:cNvPicPr preferRelativeResize="0"/>
          <p:nvPr/>
        </p:nvPicPr>
        <p:blipFill rotWithShape="1">
          <a:blip r:embed="rId4">
            <a:alphaModFix/>
          </a:blip>
          <a:srcRect/>
          <a:stretch/>
        </p:blipFill>
        <p:spPr>
          <a:xfrm>
            <a:off x="6436125" y="3334800"/>
            <a:ext cx="1981672" cy="2133600"/>
          </a:xfrm>
          <a:prstGeom prst="rect">
            <a:avLst/>
          </a:prstGeom>
          <a:noFill/>
          <a:ln>
            <a:noFill/>
          </a:ln>
        </p:spPr>
      </p:pic>
      <p:pic>
        <p:nvPicPr>
          <p:cNvPr id="152" name="Google Shape;152;p25" descr="UWEX-Logo-2C-small.jpg"/>
          <p:cNvPicPr preferRelativeResize="0"/>
          <p:nvPr/>
        </p:nvPicPr>
        <p:blipFill rotWithShape="1">
          <a:blip r:embed="rId5">
            <a:alphaModFix/>
          </a:blip>
          <a:srcRect/>
          <a:stretch/>
        </p:blipFill>
        <p:spPr>
          <a:xfrm>
            <a:off x="7848600" y="6324600"/>
            <a:ext cx="1028700" cy="34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3959"/>
              <a:buFont typeface="Calibri"/>
              <a:buNone/>
            </a:pPr>
            <a:r>
              <a:rPr lang="en-US"/>
              <a:t>Fair Credit Reporting Act and Fair &amp; Accurate Credit Transactions Act</a:t>
            </a:r>
            <a:endParaRPr sz="3959" b="0" i="0" u="sng" strike="noStrike" cap="none">
              <a:solidFill>
                <a:schemeClr val="dk1"/>
              </a:solidFill>
              <a:latin typeface="Calibri"/>
              <a:ea typeface="Calibri"/>
              <a:cs typeface="Calibri"/>
              <a:sym typeface="Calibri"/>
            </a:endParaRPr>
          </a:p>
        </p:txBody>
      </p:sp>
      <p:sp>
        <p:nvSpPr>
          <p:cNvPr id="159" name="Google Shape;159;p26"/>
          <p:cNvSpPr txBox="1"/>
          <p:nvPr/>
        </p:nvSpPr>
        <p:spPr>
          <a:xfrm>
            <a:off x="1676400" y="5638800"/>
            <a:ext cx="60198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510"/>
              <a:buFont typeface="Calibri"/>
              <a:buNone/>
            </a:pPr>
            <a:endParaRPr sz="3509" b="0" i="0" u="none" strike="noStrike" cap="none">
              <a:solidFill>
                <a:schemeClr val="dk1"/>
              </a:solidFill>
              <a:latin typeface="Calibri"/>
              <a:ea typeface="Calibri"/>
              <a:cs typeface="Calibri"/>
              <a:sym typeface="Calibri"/>
            </a:endParaRPr>
          </a:p>
        </p:txBody>
      </p:sp>
      <p:sp>
        <p:nvSpPr>
          <p:cNvPr id="160" name="Google Shape;160;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chemeClr val="dk1"/>
              </a:buClr>
              <a:buSzPts val="3000"/>
              <a:buFont typeface="Arial"/>
              <a:buChar char="•"/>
            </a:pPr>
            <a:r>
              <a:rPr lang="en-US" sz="3000"/>
              <a:t>Fair Credit Reporting Act (FCRA) </a:t>
            </a:r>
            <a:r>
              <a:rPr lang="en-US" sz="3000" b="0" i="0" u="none" strike="noStrike" cap="none">
                <a:solidFill>
                  <a:schemeClr val="dk1"/>
                </a:solidFill>
                <a:latin typeface="Calibri"/>
                <a:ea typeface="Calibri"/>
                <a:cs typeface="Calibri"/>
                <a:sym typeface="Calibri"/>
              </a:rPr>
              <a:t>Act passed in </a:t>
            </a:r>
            <a:r>
              <a:rPr lang="en-US" sz="3000"/>
              <a:t>1970</a:t>
            </a:r>
            <a:r>
              <a:rPr lang="en-US" sz="3000" b="0" i="0" u="none" strike="noStrike" cap="none">
                <a:solidFill>
                  <a:schemeClr val="dk1"/>
                </a:solidFill>
                <a:latin typeface="Calibri"/>
                <a:ea typeface="Calibri"/>
                <a:cs typeface="Calibri"/>
                <a:sym typeface="Calibri"/>
              </a:rPr>
              <a:t> by Congress</a:t>
            </a:r>
            <a:endParaRPr sz="3000" b="0" i="0" u="none" strike="noStrike" cap="none">
              <a:solidFill>
                <a:schemeClr val="dk1"/>
              </a:solidFill>
              <a:latin typeface="Calibri"/>
              <a:ea typeface="Calibri"/>
              <a:cs typeface="Calibri"/>
              <a:sym typeface="Calibri"/>
            </a:endParaRPr>
          </a:p>
          <a:p>
            <a:pPr marL="342900" lvl="0" indent="-330200" rtl="0">
              <a:spcBef>
                <a:spcPts val="0"/>
              </a:spcBef>
              <a:spcAft>
                <a:spcPts val="0"/>
              </a:spcAft>
              <a:buClr>
                <a:schemeClr val="dk1"/>
              </a:buClr>
              <a:buSzPts val="3000"/>
              <a:buFont typeface="Arial"/>
              <a:buChar char="•"/>
            </a:pPr>
            <a:r>
              <a:rPr lang="en-US" sz="3000"/>
              <a:t>Fair and Accurate Credit Transactions Act of 2003 (FACTA) Act passed in 2003 by Congress</a:t>
            </a:r>
            <a:endParaRPr sz="3000"/>
          </a:p>
          <a:p>
            <a:pPr marL="342900" marR="0" lvl="0" indent="-330200" algn="l" rtl="0">
              <a:spcBef>
                <a:spcPts val="640"/>
              </a:spcBef>
              <a:spcAft>
                <a:spcPts val="160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Americans are entitled to one free credit report per year from each of the 3 credit bureaus</a:t>
            </a:r>
            <a:endParaRPr sz="3000"/>
          </a:p>
        </p:txBody>
      </p:sp>
      <p:pic>
        <p:nvPicPr>
          <p:cNvPr id="161" name="Google Shape;161;p26" descr="C:\Users\kcutts\AppData\Local\Microsoft\Windows\Temporary Internet Files\Content.IE5\DNHBLA7M\MC900441428[1].png"/>
          <p:cNvPicPr preferRelativeResize="0"/>
          <p:nvPr/>
        </p:nvPicPr>
        <p:blipFill rotWithShape="1">
          <a:blip r:embed="rId3">
            <a:alphaModFix/>
          </a:blip>
          <a:srcRect/>
          <a:stretch/>
        </p:blipFill>
        <p:spPr>
          <a:xfrm>
            <a:off x="381000" y="5410200"/>
            <a:ext cx="1066800" cy="1066800"/>
          </a:xfrm>
          <a:prstGeom prst="rect">
            <a:avLst/>
          </a:prstGeom>
          <a:noFill/>
          <a:ln>
            <a:noFill/>
          </a:ln>
        </p:spPr>
      </p:pic>
      <p:sp>
        <p:nvSpPr>
          <p:cNvPr id="162" name="Google Shape;162;p26"/>
          <p:cNvSpPr/>
          <p:nvPr/>
        </p:nvSpPr>
        <p:spPr>
          <a:xfrm>
            <a:off x="1524000" y="5638800"/>
            <a:ext cx="73914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FF0000"/>
                </a:solidFill>
                <a:latin typeface="Calibri"/>
                <a:ea typeface="Calibri"/>
                <a:cs typeface="Calibri"/>
                <a:sym typeface="Calibri"/>
              </a:rPr>
              <a:t>Can anyone name the 3 credit bureaus?</a:t>
            </a:r>
            <a:endParaRPr/>
          </a:p>
        </p:txBody>
      </p:sp>
      <p:pic>
        <p:nvPicPr>
          <p:cNvPr id="163" name="Google Shape;163;p26"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Check Your Report 3X per year!</a:t>
            </a:r>
            <a:endParaRPr sz="4400" b="0" i="0" u="none" strike="noStrike" cap="none">
              <a:solidFill>
                <a:schemeClr val="dk1"/>
              </a:solidFill>
              <a:latin typeface="Calibri"/>
              <a:ea typeface="Calibri"/>
              <a:cs typeface="Calibri"/>
              <a:sym typeface="Calibri"/>
            </a:endParaRPr>
          </a:p>
        </p:txBody>
      </p:sp>
      <p:sp>
        <p:nvSpPr>
          <p:cNvPr id="169" name="Google Shape;169;p27"/>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Check your report 3 times a year 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February 2</a:t>
            </a:r>
            <a:r>
              <a:rPr lang="en-US" sz="2590" b="0" i="0" u="none" strike="noStrike" cap="none" baseline="30000">
                <a:solidFill>
                  <a:schemeClr val="dk1"/>
                </a:solidFill>
                <a:latin typeface="Calibri"/>
                <a:ea typeface="Calibri"/>
                <a:cs typeface="Calibri"/>
                <a:sym typeface="Calibri"/>
              </a:rPr>
              <a:t>nd</a:t>
            </a:r>
            <a:r>
              <a:rPr lang="en-US" sz="2590" b="0" i="0" u="none" strike="noStrike" cap="none">
                <a:solidFill>
                  <a:schemeClr val="dk1"/>
                </a:solidFill>
                <a:latin typeface="Calibri"/>
                <a:ea typeface="Calibri"/>
                <a:cs typeface="Calibri"/>
                <a:sym typeface="Calibri"/>
              </a:rPr>
              <a:t> (2/2): Equifax</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June 6</a:t>
            </a:r>
            <a:r>
              <a:rPr lang="en-US" sz="2590" b="0" i="0" u="none" strike="noStrike" cap="none" baseline="30000">
                <a:solidFill>
                  <a:schemeClr val="dk1"/>
                </a:solidFill>
                <a:latin typeface="Calibri"/>
                <a:ea typeface="Calibri"/>
                <a:cs typeface="Calibri"/>
                <a:sym typeface="Calibri"/>
              </a:rPr>
              <a:t>th</a:t>
            </a:r>
            <a:r>
              <a:rPr lang="en-US" sz="2590" b="0" i="0" u="none" strike="noStrike" cap="none">
                <a:solidFill>
                  <a:schemeClr val="dk1"/>
                </a:solidFill>
                <a:latin typeface="Calibri"/>
                <a:ea typeface="Calibri"/>
                <a:cs typeface="Calibri"/>
                <a:sym typeface="Calibri"/>
              </a:rPr>
              <a:t> (6/6) Experian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October 10</a:t>
            </a:r>
            <a:r>
              <a:rPr lang="en-US" sz="2590" b="0" i="0" u="none" strike="noStrike" cap="none" baseline="30000">
                <a:solidFill>
                  <a:schemeClr val="dk1"/>
                </a:solidFill>
                <a:latin typeface="Calibri"/>
                <a:ea typeface="Calibri"/>
                <a:cs typeface="Calibri"/>
                <a:sym typeface="Calibri"/>
              </a:rPr>
              <a:t>th</a:t>
            </a:r>
            <a:r>
              <a:rPr lang="en-US" sz="2590" b="0" i="0" u="none" strike="noStrike" cap="none">
                <a:solidFill>
                  <a:schemeClr val="dk1"/>
                </a:solidFill>
                <a:latin typeface="Calibri"/>
                <a:ea typeface="Calibri"/>
                <a:cs typeface="Calibri"/>
                <a:sym typeface="Calibri"/>
              </a:rPr>
              <a:t> (10/10) TransUnion</a:t>
            </a:r>
            <a:endParaRPr/>
          </a:p>
          <a:p>
            <a:pPr marL="342900" marR="0" lvl="0" indent="-342900" algn="l" rtl="0">
              <a:lnSpc>
                <a:spcPct val="90000"/>
              </a:lnSpc>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Easy to remember set of dates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Helps prevent problems. You cannot check your report with same bureau within 365 days</a:t>
            </a:r>
            <a:endParaRPr/>
          </a:p>
          <a:p>
            <a:pPr marL="342900" marR="0" lvl="0" indent="-342900" algn="l" rtl="0">
              <a:lnSpc>
                <a:spcPct val="90000"/>
              </a:lnSpc>
              <a:spcBef>
                <a:spcPts val="592"/>
              </a:spcBef>
              <a:spcAft>
                <a:spcPts val="160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Visit </a:t>
            </a:r>
            <a:r>
              <a:rPr lang="en-US" sz="2960" b="0" i="0" u="sng" strike="noStrike" cap="none">
                <a:solidFill>
                  <a:schemeClr val="hlink"/>
                </a:solidFill>
                <a:latin typeface="Calibri"/>
                <a:ea typeface="Calibri"/>
                <a:cs typeface="Calibri"/>
                <a:sym typeface="Calibri"/>
                <a:hlinkClick r:id="rId3"/>
              </a:rPr>
              <a:t>http://fyi.uwex.edu/creditreport/</a:t>
            </a:r>
            <a:r>
              <a:rPr lang="en-US" sz="2960" b="0" i="0" u="none" strike="noStrike" cap="none">
                <a:solidFill>
                  <a:schemeClr val="dk1"/>
                </a:solidFill>
                <a:latin typeface="Calibri"/>
                <a:ea typeface="Calibri"/>
                <a:cs typeface="Calibri"/>
                <a:sym typeface="Calibri"/>
              </a:rPr>
              <a:t>  and sign up for email reminders!</a:t>
            </a:r>
            <a:endParaRPr sz="2960" b="0" i="0" u="none" strike="noStrike" cap="none">
              <a:solidFill>
                <a:schemeClr val="dk1"/>
              </a:solidFill>
              <a:latin typeface="Calibri"/>
              <a:ea typeface="Calibri"/>
              <a:cs typeface="Calibri"/>
              <a:sym typeface="Calibri"/>
            </a:endParaRPr>
          </a:p>
        </p:txBody>
      </p:sp>
      <p:pic>
        <p:nvPicPr>
          <p:cNvPr id="170" name="Google Shape;170;p27"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cxnSp>
        <p:nvCxnSpPr>
          <p:cNvPr id="171" name="Google Shape;171;p27"/>
          <p:cNvCxnSpPr/>
          <p:nvPr/>
        </p:nvCxnSpPr>
        <p:spPr>
          <a:xfrm>
            <a:off x="838200" y="1295400"/>
            <a:ext cx="7543800" cy="0"/>
          </a:xfrm>
          <a:prstGeom prst="straightConnector1">
            <a:avLst/>
          </a:prstGeom>
          <a:noFill/>
          <a:ln w="9525" cap="flat" cmpd="sng">
            <a:solidFill>
              <a:schemeClr val="dk1"/>
            </a:solidFill>
            <a:prstDash val="solid"/>
            <a:round/>
            <a:headEnd type="none" w="sm" len="sm"/>
            <a:tailEnd type="none" w="sm" len="sm"/>
          </a:ln>
        </p:spPr>
      </p:cxnSp>
      <p:pic>
        <p:nvPicPr>
          <p:cNvPr id="172" name="Google Shape;172;p27"/>
          <p:cNvPicPr preferRelativeResize="0"/>
          <p:nvPr/>
        </p:nvPicPr>
        <p:blipFill>
          <a:blip r:embed="rId5">
            <a:alphaModFix/>
          </a:blip>
          <a:stretch>
            <a:fillRect/>
          </a:stretch>
        </p:blipFill>
        <p:spPr>
          <a:xfrm>
            <a:off x="6397875" y="1620138"/>
            <a:ext cx="2114550" cy="216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457200" y="274638"/>
            <a:ext cx="8229600" cy="1935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Have you tried to get your credit report in the past and had problems?</a:t>
            </a:r>
            <a:endParaRPr sz="3959" b="0" i="0" u="none" strike="noStrike" cap="none">
              <a:solidFill>
                <a:schemeClr val="dk1"/>
              </a:solidFill>
              <a:latin typeface="Calibri"/>
              <a:ea typeface="Calibri"/>
              <a:cs typeface="Calibri"/>
              <a:sym typeface="Calibri"/>
            </a:endParaRPr>
          </a:p>
        </p:txBody>
      </p:sp>
      <p:pic>
        <p:nvPicPr>
          <p:cNvPr id="178" name="Google Shape;178;p28" descr="C:\Users\kcutts\AppData\Local\Microsoft\Windows\Temporary Internet Files\Content.IE5\P33GYMT5\MC900299691[1].wmf"/>
          <p:cNvPicPr preferRelativeResize="0"/>
          <p:nvPr/>
        </p:nvPicPr>
        <p:blipFill rotWithShape="1">
          <a:blip r:embed="rId3">
            <a:alphaModFix/>
          </a:blip>
          <a:srcRect/>
          <a:stretch/>
        </p:blipFill>
        <p:spPr>
          <a:xfrm>
            <a:off x="1905000" y="2286000"/>
            <a:ext cx="4905038" cy="3815983"/>
          </a:xfrm>
          <a:prstGeom prst="rect">
            <a:avLst/>
          </a:prstGeom>
          <a:noFill/>
          <a:ln>
            <a:noFill/>
          </a:ln>
        </p:spPr>
      </p:pic>
      <p:pic>
        <p:nvPicPr>
          <p:cNvPr id="179" name="Google Shape;179;p28"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sng" strike="noStrike" cap="none">
                <a:solidFill>
                  <a:schemeClr val="dk1"/>
                </a:solidFill>
                <a:latin typeface="Calibri"/>
                <a:ea typeface="Calibri"/>
                <a:cs typeface="Calibri"/>
                <a:sym typeface="Calibri"/>
              </a:rPr>
              <a:t>How to Obtain Your Free Credit Report</a:t>
            </a:r>
            <a:endParaRPr sz="3959" b="0" i="0" u="sng" strike="noStrike" cap="none">
              <a:solidFill>
                <a:schemeClr val="dk1"/>
              </a:solidFill>
              <a:latin typeface="Calibri"/>
              <a:ea typeface="Calibri"/>
              <a:cs typeface="Calibri"/>
              <a:sym typeface="Calibri"/>
            </a:endParaRPr>
          </a:p>
        </p:txBody>
      </p:sp>
      <p:sp>
        <p:nvSpPr>
          <p:cNvPr id="185" name="Google Shape;185;p29"/>
          <p:cNvSpPr txBox="1">
            <a:spLocks noGrp="1"/>
          </p:cNvSpPr>
          <p:nvPr>
            <p:ph type="body" idx="1"/>
          </p:nvPr>
        </p:nvSpPr>
        <p:spPr>
          <a:xfrm>
            <a:off x="391875" y="1600200"/>
            <a:ext cx="82947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Annual Credit Report Request Service</a:t>
            </a:r>
            <a:endParaRPr/>
          </a:p>
          <a:p>
            <a:pPr marL="342900" marR="0" lvl="0" indent="-342900" algn="l" rtl="0">
              <a:lnSpc>
                <a:spcPct val="9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                           PO Box 105281</a:t>
            </a:r>
            <a:endParaRPr/>
          </a:p>
          <a:p>
            <a:pPr marL="342900" marR="0" lvl="0" indent="-342900" algn="l" rtl="0">
              <a:lnSpc>
                <a:spcPct val="9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                     Atlanta GA 30348-5281</a:t>
            </a:r>
            <a:endParaRPr/>
          </a:p>
          <a:p>
            <a:pPr marL="342900" marR="0" lvl="0" indent="-139700" algn="ctr"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                 </a:t>
            </a:r>
            <a:r>
              <a:rPr lang="en-US" sz="3200" b="0" i="0" u="sng" strike="noStrike" cap="none">
                <a:solidFill>
                  <a:schemeClr val="hlink"/>
                </a:solidFill>
                <a:latin typeface="Calibri"/>
                <a:ea typeface="Calibri"/>
                <a:cs typeface="Calibri"/>
                <a:sym typeface="Calibri"/>
                <a:hlinkClick r:id="rId3"/>
              </a:rPr>
              <a:t>www.annualcreditreport.com</a:t>
            </a:r>
            <a:r>
              <a:rPr lang="en-US" sz="3200" b="0" i="0" u="none" strike="noStrike" cap="none">
                <a:solidFill>
                  <a:schemeClr val="dk1"/>
                </a:solidFill>
                <a:latin typeface="Calibri"/>
                <a:ea typeface="Calibri"/>
                <a:cs typeface="Calibri"/>
                <a:sym typeface="Calibri"/>
              </a:rPr>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1-877-322-8228</a:t>
            </a:r>
            <a:endParaRPr/>
          </a:p>
          <a:p>
            <a:pPr marL="342900" marR="0" lvl="0" indent="-139700" algn="ctr" rtl="0">
              <a:lnSpc>
                <a:spcPct val="90000"/>
              </a:lnSpc>
              <a:spcBef>
                <a:spcPts val="640"/>
              </a:spcBef>
              <a:spcAft>
                <a:spcPts val="0"/>
              </a:spcAft>
              <a:buClr>
                <a:schemeClr val="dk1"/>
              </a:buClr>
              <a:buSzPts val="3200"/>
              <a:buFont typeface="Arial"/>
              <a:buNone/>
            </a:pPr>
            <a:endParaRPr sz="3200" b="0" i="0" u="none" strike="noStrike" cap="none">
              <a:solidFill>
                <a:srgbClr val="FF0000"/>
              </a:solidFill>
              <a:latin typeface="Open Sans"/>
              <a:ea typeface="Open Sans"/>
              <a:cs typeface="Open Sans"/>
              <a:sym typeface="Open Sans"/>
            </a:endParaRPr>
          </a:p>
          <a:p>
            <a:pPr marL="342900" marR="0" lvl="0" indent="-139700" algn="l" rtl="0">
              <a:lnSpc>
                <a:spcPct val="90000"/>
              </a:lnSpc>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86" name="Google Shape;186;p29" descr="http://www.clker.com/cliparts/0/f/c/2/1195445181899094722molumen_phone_icon.svg.med.png"/>
          <p:cNvPicPr preferRelativeResize="0"/>
          <p:nvPr/>
        </p:nvPicPr>
        <p:blipFill rotWithShape="1">
          <a:blip r:embed="rId4">
            <a:alphaModFix/>
          </a:blip>
          <a:srcRect/>
          <a:stretch/>
        </p:blipFill>
        <p:spPr>
          <a:xfrm>
            <a:off x="307950" y="4860600"/>
            <a:ext cx="1524000" cy="1589942"/>
          </a:xfrm>
          <a:prstGeom prst="rect">
            <a:avLst/>
          </a:prstGeom>
          <a:noFill/>
          <a:ln>
            <a:noFill/>
          </a:ln>
        </p:spPr>
      </p:pic>
      <p:pic>
        <p:nvPicPr>
          <p:cNvPr id="187" name="Google Shape;187;p29" descr="http://www.internet-turbo.com/images/internet.gif"/>
          <p:cNvPicPr preferRelativeResize="0"/>
          <p:nvPr/>
        </p:nvPicPr>
        <p:blipFill rotWithShape="1">
          <a:blip r:embed="rId5">
            <a:alphaModFix/>
          </a:blip>
          <a:srcRect/>
          <a:stretch/>
        </p:blipFill>
        <p:spPr>
          <a:xfrm>
            <a:off x="7074623" y="3124200"/>
            <a:ext cx="2069377" cy="2209800"/>
          </a:xfrm>
          <a:prstGeom prst="rect">
            <a:avLst/>
          </a:prstGeom>
          <a:noFill/>
          <a:ln>
            <a:noFill/>
          </a:ln>
        </p:spPr>
      </p:pic>
      <p:pic>
        <p:nvPicPr>
          <p:cNvPr id="188" name="Google Shape;188;p29" descr="http://t2.gstatic.com/images?q=tbn:ANd9GcQeIFl5TtXlGn6eDeRmV6SlIw3F8z3C553u_tRJId3aM3jJdb-sD488kCtPqA"/>
          <p:cNvPicPr preferRelativeResize="0"/>
          <p:nvPr/>
        </p:nvPicPr>
        <p:blipFill rotWithShape="1">
          <a:blip r:embed="rId6">
            <a:alphaModFix/>
          </a:blip>
          <a:srcRect/>
          <a:stretch/>
        </p:blipFill>
        <p:spPr>
          <a:xfrm>
            <a:off x="95275" y="2726100"/>
            <a:ext cx="1949350" cy="1660550"/>
          </a:xfrm>
          <a:prstGeom prst="rect">
            <a:avLst/>
          </a:prstGeom>
          <a:noFill/>
          <a:ln>
            <a:noFill/>
          </a:ln>
        </p:spPr>
      </p:pic>
      <p:pic>
        <p:nvPicPr>
          <p:cNvPr id="189" name="Google Shape;189;p29" descr="UWEX-Logo-2C-small.jpg"/>
          <p:cNvPicPr preferRelativeResize="0"/>
          <p:nvPr/>
        </p:nvPicPr>
        <p:blipFill rotWithShape="1">
          <a:blip r:embed="rId7">
            <a:alphaModFix/>
          </a:blip>
          <a:srcRect/>
          <a:stretch/>
        </p:blipFill>
        <p:spPr>
          <a:xfrm>
            <a:off x="7848600" y="6324600"/>
            <a:ext cx="1028700" cy="342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u="sng"/>
              <a:t>Information Needed </a:t>
            </a:r>
            <a:endParaRPr u="sng"/>
          </a:p>
        </p:txBody>
      </p:sp>
      <p:sp>
        <p:nvSpPr>
          <p:cNvPr id="196" name="Google Shape;196;p3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rtl="0">
              <a:lnSpc>
                <a:spcPct val="160000"/>
              </a:lnSpc>
              <a:spcBef>
                <a:spcPts val="0"/>
              </a:spcBef>
              <a:spcAft>
                <a:spcPts val="0"/>
              </a:spcAft>
              <a:buClr>
                <a:schemeClr val="dk1"/>
              </a:buClr>
              <a:buSzPts val="1100"/>
              <a:buFont typeface="Arial"/>
              <a:buNone/>
            </a:pPr>
            <a:endParaRPr sz="1350" b="1">
              <a:solidFill>
                <a:srgbClr val="0000FF"/>
              </a:solidFill>
              <a:latin typeface="Open Sans"/>
              <a:ea typeface="Open Sans"/>
              <a:cs typeface="Open Sans"/>
              <a:sym typeface="Open Sans"/>
            </a:endParaRPr>
          </a:p>
          <a:p>
            <a:pPr marL="876300" lvl="0" indent="-381000" rtl="0">
              <a:spcBef>
                <a:spcPts val="600"/>
              </a:spcBef>
              <a:spcAft>
                <a:spcPts val="0"/>
              </a:spcAft>
              <a:buClr>
                <a:srgbClr val="3E3E3E"/>
              </a:buClr>
              <a:buSzPts val="2400"/>
              <a:buFont typeface="Calibri"/>
              <a:buChar char="●"/>
            </a:pPr>
            <a:r>
              <a:rPr lang="en-US" sz="2400">
                <a:solidFill>
                  <a:srgbClr val="3E3E3E"/>
                </a:solidFill>
              </a:rPr>
              <a:t>Full Name</a:t>
            </a:r>
            <a:endParaRPr sz="2400">
              <a:solidFill>
                <a:srgbClr val="3E3E3E"/>
              </a:solidFill>
            </a:endParaRPr>
          </a:p>
          <a:p>
            <a:pPr marL="876300" lvl="0" indent="-381000" rtl="0">
              <a:spcBef>
                <a:spcPts val="0"/>
              </a:spcBef>
              <a:spcAft>
                <a:spcPts val="0"/>
              </a:spcAft>
              <a:buClr>
                <a:srgbClr val="3E3E3E"/>
              </a:buClr>
              <a:buSzPts val="2400"/>
              <a:buFont typeface="Calibri"/>
              <a:buChar char="●"/>
            </a:pPr>
            <a:r>
              <a:rPr lang="en-US" sz="2400">
                <a:solidFill>
                  <a:srgbClr val="3E3E3E"/>
                </a:solidFill>
              </a:rPr>
              <a:t>Social Security Number or Individual Taxpayer Identification Number (ITIN). If using an ITIN, you must mail a request form </a:t>
            </a:r>
            <a:endParaRPr sz="2400">
              <a:solidFill>
                <a:srgbClr val="3E3E3E"/>
              </a:solidFill>
            </a:endParaRPr>
          </a:p>
          <a:p>
            <a:pPr marL="876300" lvl="0" indent="-381000" rtl="0">
              <a:spcBef>
                <a:spcPts val="0"/>
              </a:spcBef>
              <a:spcAft>
                <a:spcPts val="0"/>
              </a:spcAft>
              <a:buClr>
                <a:srgbClr val="3E3E3E"/>
              </a:buClr>
              <a:buSzPts val="2400"/>
              <a:buFont typeface="Calibri"/>
              <a:buChar char="●"/>
            </a:pPr>
            <a:r>
              <a:rPr lang="en-US" sz="2400">
                <a:solidFill>
                  <a:srgbClr val="3E3E3E"/>
                </a:solidFill>
              </a:rPr>
              <a:t>Date of Birth</a:t>
            </a:r>
            <a:endParaRPr sz="2400">
              <a:solidFill>
                <a:srgbClr val="3E3E3E"/>
              </a:solidFill>
            </a:endParaRPr>
          </a:p>
          <a:p>
            <a:pPr marL="876300" lvl="0" indent="-381000" rtl="0">
              <a:spcBef>
                <a:spcPts val="0"/>
              </a:spcBef>
              <a:spcAft>
                <a:spcPts val="0"/>
              </a:spcAft>
              <a:buClr>
                <a:srgbClr val="3E3E3E"/>
              </a:buClr>
              <a:buSzPts val="2400"/>
              <a:buFont typeface="Calibri"/>
              <a:buChar char="●"/>
            </a:pPr>
            <a:r>
              <a:rPr lang="en-US" sz="2400">
                <a:solidFill>
                  <a:srgbClr val="3E3E3E"/>
                </a:solidFill>
              </a:rPr>
              <a:t>Address</a:t>
            </a:r>
            <a:endParaRPr sz="2400">
              <a:solidFill>
                <a:srgbClr val="3E3E3E"/>
              </a:solidFill>
            </a:endParaRPr>
          </a:p>
          <a:p>
            <a:pPr marL="876300" lvl="0" indent="-381000" rtl="0">
              <a:spcBef>
                <a:spcPts val="0"/>
              </a:spcBef>
              <a:spcAft>
                <a:spcPts val="0"/>
              </a:spcAft>
              <a:buClr>
                <a:srgbClr val="3E3E3E"/>
              </a:buClr>
              <a:buSzPts val="2400"/>
              <a:buFont typeface="Calibri"/>
              <a:buChar char="●"/>
            </a:pPr>
            <a:r>
              <a:rPr lang="en-US" sz="2400">
                <a:solidFill>
                  <a:srgbClr val="3E3E3E"/>
                </a:solidFill>
              </a:rPr>
              <a:t>Previous addresses from the past two years. We recommend having this information ready before starting and not relying on memory if you have moved several times. Entering wrong addresses can delay the process.</a:t>
            </a:r>
            <a:endParaRPr sz="2400">
              <a:solidFill>
                <a:srgbClr val="3E3E3E"/>
              </a:solidFill>
            </a:endParaRPr>
          </a:p>
          <a:p>
            <a:pPr marL="0" lvl="0" indent="0">
              <a:spcBef>
                <a:spcPts val="17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Logging In	</a:t>
            </a:r>
            <a:endParaRPr sz="4400" b="0" i="0" u="none" strike="noStrike" cap="none">
              <a:solidFill>
                <a:schemeClr val="dk1"/>
              </a:solidFill>
              <a:latin typeface="Calibri"/>
              <a:ea typeface="Calibri"/>
              <a:cs typeface="Calibri"/>
              <a:sym typeface="Calibri"/>
            </a:endParaRPr>
          </a:p>
        </p:txBody>
      </p:sp>
      <p:sp>
        <p:nvSpPr>
          <p:cNvPr id="202" name="Google Shape;202;p31"/>
          <p:cNvSpPr txBox="1">
            <a:spLocks noGrp="1"/>
          </p:cNvSpPr>
          <p:nvPr>
            <p:ph type="body" idx="1"/>
          </p:nvPr>
        </p:nvSpPr>
        <p:spPr>
          <a:xfrm>
            <a:off x="228600" y="1410165"/>
            <a:ext cx="3657600" cy="5143035"/>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State of residence</a:t>
            </a:r>
            <a:endParaRPr sz="2600"/>
          </a:p>
          <a:p>
            <a:pPr marL="342900" marR="0" lvl="0" indent="-304800" algn="l" rtl="0">
              <a:spcBef>
                <a:spcPts val="64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Past address if &lt; 2 years</a:t>
            </a:r>
            <a:endParaRPr sz="2600"/>
          </a:p>
          <a:p>
            <a:pPr marL="342900" marR="0" lvl="0" indent="-304800" algn="l" rtl="0">
              <a:spcBef>
                <a:spcPts val="64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Image with letters: e.g. “LGHA7Y”All CAPs</a:t>
            </a:r>
            <a:endParaRPr sz="2600"/>
          </a:p>
          <a:p>
            <a:pPr marL="342900" marR="0" lvl="0" indent="-304800" algn="l" rtl="0">
              <a:spcBef>
                <a:spcPts val="64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Pick A Bureau </a:t>
            </a:r>
            <a:endParaRPr sz="2600"/>
          </a:p>
          <a:p>
            <a:pPr marL="742950" marR="0" lvl="1" indent="-273050" algn="l" rtl="0">
              <a:spcBef>
                <a:spcPts val="56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Can only do each one once every 12 months</a:t>
            </a:r>
            <a:endParaRPr sz="2600"/>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03" name="Google Shape;203;p31"/>
          <p:cNvPicPr preferRelativeResize="0"/>
          <p:nvPr/>
        </p:nvPicPr>
        <p:blipFill rotWithShape="1">
          <a:blip r:embed="rId3">
            <a:alphaModFix/>
          </a:blip>
          <a:srcRect/>
          <a:stretch/>
        </p:blipFill>
        <p:spPr>
          <a:xfrm>
            <a:off x="4421957" y="1410165"/>
            <a:ext cx="4756608" cy="5417198"/>
          </a:xfrm>
          <a:prstGeom prst="rect">
            <a:avLst/>
          </a:prstGeom>
          <a:noFill/>
          <a:ln>
            <a:noFill/>
          </a:ln>
        </p:spPr>
      </p:pic>
      <p:pic>
        <p:nvPicPr>
          <p:cNvPr id="204" name="Google Shape;204;p31" descr="UWEX-Logo-2C-small.jpg"/>
          <p:cNvPicPr preferRelativeResize="0"/>
          <p:nvPr/>
        </p:nvPicPr>
        <p:blipFill rotWithShape="1">
          <a:blip r:embed="rId4">
            <a:alphaModFix/>
          </a:blip>
          <a:srcRect/>
          <a:stretch/>
        </p:blipFill>
        <p:spPr>
          <a:xfrm>
            <a:off x="381000" y="6324600"/>
            <a:ext cx="1028700" cy="342900"/>
          </a:xfrm>
          <a:prstGeom prst="rect">
            <a:avLst/>
          </a:prstGeom>
          <a:noFill/>
          <a:ln>
            <a:noFill/>
          </a:ln>
        </p:spPr>
      </p:pic>
      <p:cxnSp>
        <p:nvCxnSpPr>
          <p:cNvPr id="205" name="Google Shape;205;p31"/>
          <p:cNvCxnSpPr/>
          <p:nvPr/>
        </p:nvCxnSpPr>
        <p:spPr>
          <a:xfrm>
            <a:off x="533400" y="1143000"/>
            <a:ext cx="77724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Key Information</a:t>
            </a:r>
            <a:endParaRPr sz="4400" b="0" i="0" u="none" strike="noStrike" cap="none">
              <a:solidFill>
                <a:schemeClr val="dk1"/>
              </a:solidFill>
              <a:latin typeface="Calibri"/>
              <a:ea typeface="Calibri"/>
              <a:cs typeface="Calibri"/>
              <a:sym typeface="Calibri"/>
            </a:endParaRPr>
          </a:p>
        </p:txBody>
      </p:sp>
      <p:sp>
        <p:nvSpPr>
          <p:cNvPr id="211" name="Google Shape;211;p32"/>
          <p:cNvSpPr txBox="1">
            <a:spLocks noGrp="1"/>
          </p:cNvSpPr>
          <p:nvPr>
            <p:ph type="body" idx="1"/>
          </p:nvPr>
        </p:nvSpPr>
        <p:spPr>
          <a:xfrm>
            <a:off x="381000" y="1676400"/>
            <a:ext cx="50292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240"/>
              <a:buFont typeface="Arial"/>
              <a:buChar char="•"/>
            </a:pPr>
            <a:r>
              <a:rPr lang="en-US" sz="2240" b="0" i="0" u="none" strike="noStrike" cap="none">
                <a:solidFill>
                  <a:schemeClr val="dk1"/>
                </a:solidFill>
                <a:latin typeface="Calibri"/>
                <a:ea typeface="Calibri"/>
                <a:cs typeface="Calibri"/>
                <a:sym typeface="Calibri"/>
              </a:rPr>
              <a:t>Equifax, Experian, and TransUnion each have different authentication process. You may have trouble accessing one but not others.</a:t>
            </a:r>
            <a:br>
              <a:rPr lang="en-US" sz="2240" b="0" i="0" u="none" strike="noStrike" cap="none">
                <a:solidFill>
                  <a:schemeClr val="dk1"/>
                </a:solidFill>
                <a:latin typeface="Calibri"/>
                <a:ea typeface="Calibri"/>
                <a:cs typeface="Calibri"/>
                <a:sym typeface="Calibri"/>
              </a:rPr>
            </a:b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US" sz="2240" b="0" i="0" u="none" strike="noStrike" cap="none">
                <a:solidFill>
                  <a:schemeClr val="dk1"/>
                </a:solidFill>
                <a:latin typeface="Calibri"/>
                <a:ea typeface="Calibri"/>
                <a:cs typeface="Calibri"/>
                <a:sym typeface="Calibri"/>
              </a:rPr>
              <a:t>You should NEVER be asked to enter a credit card number. </a:t>
            </a:r>
            <a:br>
              <a:rPr lang="en-US" sz="2240" b="0" i="0" u="none" strike="noStrike" cap="none">
                <a:solidFill>
                  <a:schemeClr val="dk1"/>
                </a:solidFill>
                <a:latin typeface="Calibri"/>
                <a:ea typeface="Calibri"/>
                <a:cs typeface="Calibri"/>
                <a:sym typeface="Calibri"/>
              </a:rPr>
            </a:b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US" sz="2240" b="0" i="0" u="none" strike="noStrike" cap="none">
                <a:solidFill>
                  <a:schemeClr val="dk1"/>
                </a:solidFill>
                <a:latin typeface="Calibri"/>
                <a:ea typeface="Calibri"/>
                <a:cs typeface="Calibri"/>
                <a:sym typeface="Calibri"/>
              </a:rPr>
              <a:t>You can print a copy of your report or return to the site within 30 days to review it again. </a:t>
            </a:r>
            <a:br>
              <a:rPr lang="en-US" sz="2240" b="0" i="0" u="none" strike="noStrike" cap="none">
                <a:solidFill>
                  <a:schemeClr val="dk1"/>
                </a:solidFill>
                <a:latin typeface="Calibri"/>
                <a:ea typeface="Calibri"/>
                <a:cs typeface="Calibri"/>
                <a:sym typeface="Calibri"/>
              </a:rPr>
            </a:b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US" sz="2240" b="0" i="0" u="none" strike="noStrike" cap="none">
                <a:solidFill>
                  <a:schemeClr val="dk1"/>
                </a:solidFill>
                <a:latin typeface="Calibri"/>
                <a:ea typeface="Calibri"/>
                <a:cs typeface="Calibri"/>
                <a:sym typeface="Calibri"/>
              </a:rPr>
              <a:t>Can also call 1-877-322-8228 or submit a request by mail.</a:t>
            </a:r>
            <a:endParaRPr/>
          </a:p>
          <a:p>
            <a:pPr marL="342900" marR="0" lvl="0" indent="-200660" algn="l" rtl="0">
              <a:lnSpc>
                <a:spcPct val="80000"/>
              </a:lnSpc>
              <a:spcBef>
                <a:spcPts val="448"/>
              </a:spcBef>
              <a:spcAft>
                <a:spcPts val="1600"/>
              </a:spcAft>
              <a:buClr>
                <a:schemeClr val="dk1"/>
              </a:buClr>
              <a:buSzPts val="2240"/>
              <a:buFont typeface="Arial"/>
              <a:buNone/>
            </a:pPr>
            <a:endParaRPr sz="2240" b="0" i="0" u="none" strike="noStrike" cap="none">
              <a:solidFill>
                <a:schemeClr val="dk1"/>
              </a:solidFill>
              <a:latin typeface="Calibri"/>
              <a:ea typeface="Calibri"/>
              <a:cs typeface="Calibri"/>
              <a:sym typeface="Calibri"/>
            </a:endParaRPr>
          </a:p>
        </p:txBody>
      </p:sp>
      <p:sp>
        <p:nvSpPr>
          <p:cNvPr id="212" name="Google Shape;212;p32"/>
          <p:cNvSpPr/>
          <p:nvPr/>
        </p:nvSpPr>
        <p:spPr>
          <a:xfrm>
            <a:off x="6019800" y="1600200"/>
            <a:ext cx="2895600" cy="3970200"/>
          </a:xfrm>
          <a:prstGeom prst="rect">
            <a:avLst/>
          </a:prstGeom>
          <a:solidFill>
            <a:srgbClr val="D6E3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Equifax</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 Box 740256</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Atlanta, Georgia 30374</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1-877-576-5734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Experian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 Box 9554</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Allen, Texas 75013</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1-888-397-3742</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TransUnion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 Box 6790</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Fullerton, CA 92834</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1-800-680-7289</a:t>
            </a:r>
            <a:endParaRPr sz="1800">
              <a:solidFill>
                <a:schemeClr val="dk1"/>
              </a:solidFill>
              <a:latin typeface="Calibri"/>
              <a:ea typeface="Calibri"/>
              <a:cs typeface="Calibri"/>
              <a:sym typeface="Calibri"/>
            </a:endParaRPr>
          </a:p>
        </p:txBody>
      </p:sp>
      <p:pic>
        <p:nvPicPr>
          <p:cNvPr id="213" name="Google Shape;213;p32"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cxnSp>
        <p:nvCxnSpPr>
          <p:cNvPr id="214" name="Google Shape;214;p32"/>
          <p:cNvCxnSpPr/>
          <p:nvPr/>
        </p:nvCxnSpPr>
        <p:spPr>
          <a:xfrm>
            <a:off x="1143000" y="1295400"/>
            <a:ext cx="70866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What to do with your Credit Report?</a:t>
            </a:r>
            <a:endParaRPr sz="3959" b="0" i="0" u="none" strike="noStrike" cap="none">
              <a:solidFill>
                <a:schemeClr val="dk1"/>
              </a:solidFill>
              <a:latin typeface="Calibri"/>
              <a:ea typeface="Calibri"/>
              <a:cs typeface="Calibri"/>
              <a:sym typeface="Calibri"/>
            </a:endParaRPr>
          </a:p>
        </p:txBody>
      </p:sp>
      <p:sp>
        <p:nvSpPr>
          <p:cNvPr id="220" name="Google Shape;220;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Go through each line carefully! Are there</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Any accounts that you do not recognize</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Accounts that have inaccurate payment status</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Accounts that have incorrect amounts listed</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Creditors that you don’t recognize</a:t>
            </a:r>
            <a:endParaRPr/>
          </a:p>
          <a:p>
            <a:pPr marL="742950" marR="0" lvl="1" indent="-285750" algn="l" rtl="0">
              <a:lnSpc>
                <a:spcPct val="80000"/>
              </a:lnSpc>
              <a:spcBef>
                <a:spcPts val="518"/>
              </a:spcBef>
              <a:spcAft>
                <a:spcPts val="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If you spot an error contact both the credit bureau and creditor to dispute the information.</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Each credit bureau has a different process</a:t>
            </a:r>
            <a:endParaRPr/>
          </a:p>
          <a:p>
            <a:pPr marL="342900" marR="0" lvl="0" indent="-342900" algn="l" rtl="0">
              <a:lnSpc>
                <a:spcPct val="80000"/>
              </a:lnSpc>
              <a:spcBef>
                <a:spcPts val="592"/>
              </a:spcBef>
              <a:spcAft>
                <a:spcPts val="160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Dispute mistakes by mail to start a paper trail</a:t>
            </a:r>
            <a:endParaRPr sz="2960" b="0" i="0" u="none" strike="noStrike" cap="none">
              <a:solidFill>
                <a:schemeClr val="dk1"/>
              </a:solidFill>
              <a:latin typeface="Calibri"/>
              <a:ea typeface="Calibri"/>
              <a:cs typeface="Calibri"/>
              <a:sym typeface="Calibri"/>
            </a:endParaRPr>
          </a:p>
        </p:txBody>
      </p:sp>
      <p:cxnSp>
        <p:nvCxnSpPr>
          <p:cNvPr id="221" name="Google Shape;221;p33"/>
          <p:cNvCxnSpPr/>
          <p:nvPr/>
        </p:nvCxnSpPr>
        <p:spPr>
          <a:xfrm>
            <a:off x="990600" y="1295400"/>
            <a:ext cx="7315200" cy="0"/>
          </a:xfrm>
          <a:prstGeom prst="straightConnector1">
            <a:avLst/>
          </a:prstGeom>
          <a:noFill/>
          <a:ln w="9525" cap="flat" cmpd="sng">
            <a:solidFill>
              <a:srgbClr val="4A7DBA"/>
            </a:solidFill>
            <a:prstDash val="solid"/>
            <a:round/>
            <a:headEnd type="none" w="sm" len="sm"/>
            <a:tailEnd type="none" w="sm" len="sm"/>
          </a:ln>
        </p:spPr>
      </p:cxnSp>
      <p:pic>
        <p:nvPicPr>
          <p:cNvPr id="222" name="Google Shape;222;p33" descr="http://www.illustrationsof.com/royalty-free-look-clipart-illustration-434720.jpg"/>
          <p:cNvPicPr preferRelativeResize="0"/>
          <p:nvPr/>
        </p:nvPicPr>
        <p:blipFill rotWithShape="1">
          <a:blip r:embed="rId3">
            <a:alphaModFix/>
          </a:blip>
          <a:srcRect t="24762" b="27619"/>
          <a:stretch/>
        </p:blipFill>
        <p:spPr>
          <a:xfrm rot="242704">
            <a:off x="6891473" y="3505774"/>
            <a:ext cx="2216213" cy="1108107"/>
          </a:xfrm>
          <a:prstGeom prst="rect">
            <a:avLst/>
          </a:prstGeom>
          <a:noFill/>
          <a:ln>
            <a:noFill/>
          </a:ln>
        </p:spPr>
      </p:pic>
      <p:pic>
        <p:nvPicPr>
          <p:cNvPr id="223" name="Google Shape;223;p33"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311700" y="2127375"/>
            <a:ext cx="8520600" cy="1301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t>Keep Your Credit Report in Check</a:t>
            </a:r>
            <a:r>
              <a:rPr lang="en-US" sz="4400" b="0" i="0" u="none" strike="noStrike" cap="none">
                <a:solidFill>
                  <a:schemeClr val="dk1"/>
                </a:solidFill>
                <a:latin typeface="Calibri"/>
                <a:ea typeface="Calibri"/>
                <a:cs typeface="Calibri"/>
                <a:sym typeface="Calibri"/>
              </a:rPr>
              <a:t> </a:t>
            </a:r>
            <a:endParaRPr sz="4400" b="0" i="0" u="none" strike="noStrike" cap="none">
              <a:solidFill>
                <a:schemeClr val="dk1"/>
              </a:solidFill>
              <a:latin typeface="Calibri"/>
              <a:ea typeface="Calibri"/>
              <a:cs typeface="Calibri"/>
              <a:sym typeface="Calibri"/>
            </a:endParaRPr>
          </a:p>
        </p:txBody>
      </p:sp>
      <p:sp>
        <p:nvSpPr>
          <p:cNvPr id="75" name="Google Shape;75;p16"/>
          <p:cNvSpPr txBox="1">
            <a:spLocks noGrp="1"/>
          </p:cNvSpPr>
          <p:nvPr>
            <p:ph type="subTitle" idx="1"/>
          </p:nvPr>
        </p:nvSpPr>
        <p:spPr>
          <a:xfrm>
            <a:off x="1371600" y="3600450"/>
            <a:ext cx="6400800" cy="225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000" i="0" u="none" strike="noStrike" cap="none">
                <a:solidFill>
                  <a:srgbClr val="666666"/>
                </a:solidFill>
                <a:latin typeface="Calibri"/>
                <a:ea typeface="Calibri"/>
                <a:cs typeface="Calibri"/>
                <a:sym typeface="Calibri"/>
              </a:rPr>
              <a:t>Carol Bralich</a:t>
            </a:r>
            <a:r>
              <a:rPr lang="en-US" sz="3000">
                <a:solidFill>
                  <a:srgbClr val="666666"/>
                </a:solidFill>
                <a:latin typeface="Calibri"/>
                <a:ea typeface="Calibri"/>
                <a:cs typeface="Calibri"/>
                <a:sym typeface="Calibri"/>
              </a:rPr>
              <a:t>,</a:t>
            </a:r>
            <a:r>
              <a:rPr lang="en-US" sz="3000" i="0" u="none" strike="noStrike" cap="none">
                <a:solidFill>
                  <a:srgbClr val="666666"/>
                </a:solidFill>
                <a:latin typeface="Calibri"/>
                <a:ea typeface="Calibri"/>
                <a:cs typeface="Calibri"/>
                <a:sym typeface="Calibri"/>
              </a:rPr>
              <a:t>Washington County</a:t>
            </a:r>
            <a:endParaRPr sz="3000">
              <a:solidFill>
                <a:srgbClr val="666666"/>
              </a:solidFill>
              <a:latin typeface="Calibri"/>
              <a:ea typeface="Calibri"/>
              <a:cs typeface="Calibri"/>
              <a:sym typeface="Calibri"/>
            </a:endParaRPr>
          </a:p>
          <a:p>
            <a:pPr marL="0" marR="0" lvl="0" indent="0" algn="ctr" rtl="0">
              <a:spcBef>
                <a:spcPts val="640"/>
              </a:spcBef>
              <a:spcAft>
                <a:spcPts val="0"/>
              </a:spcAft>
              <a:buClr>
                <a:srgbClr val="888888"/>
              </a:buClr>
              <a:buSzPts val="3200"/>
              <a:buFont typeface="Arial"/>
              <a:buNone/>
            </a:pPr>
            <a:r>
              <a:rPr lang="en-US" sz="3000">
                <a:solidFill>
                  <a:srgbClr val="666666"/>
                </a:solidFill>
                <a:latin typeface="Calibri"/>
                <a:ea typeface="Calibri"/>
                <a:cs typeface="Calibri"/>
                <a:sym typeface="Calibri"/>
              </a:rPr>
              <a:t>Amanda Kostman,Walworth County</a:t>
            </a:r>
            <a:endParaRPr sz="3000">
              <a:solidFill>
                <a:srgbClr val="666666"/>
              </a:solidFill>
              <a:latin typeface="Calibri"/>
              <a:ea typeface="Calibri"/>
              <a:cs typeface="Calibri"/>
              <a:sym typeface="Calibri"/>
            </a:endParaRPr>
          </a:p>
          <a:p>
            <a:pPr marL="0" marR="0" lvl="0" indent="0" algn="ctr" rtl="0">
              <a:spcBef>
                <a:spcPts val="640"/>
              </a:spcBef>
              <a:spcAft>
                <a:spcPts val="0"/>
              </a:spcAft>
              <a:buClr>
                <a:srgbClr val="888888"/>
              </a:buClr>
              <a:buSzPts val="3200"/>
              <a:buFont typeface="Arial"/>
              <a:buNone/>
            </a:pPr>
            <a:r>
              <a:rPr lang="en-US" sz="3000">
                <a:solidFill>
                  <a:srgbClr val="666666"/>
                </a:solidFill>
                <a:latin typeface="Calibri"/>
                <a:ea typeface="Calibri"/>
                <a:cs typeface="Calibri"/>
                <a:sym typeface="Calibri"/>
              </a:rPr>
              <a:t>Sept. 19, 2018  WAHCE Conference</a:t>
            </a:r>
            <a:endParaRPr sz="3000">
              <a:solidFill>
                <a:srgbClr val="666666"/>
              </a:solidFill>
              <a:latin typeface="Calibri"/>
              <a:ea typeface="Calibri"/>
              <a:cs typeface="Calibri"/>
              <a:sym typeface="Calibri"/>
            </a:endParaRPr>
          </a:p>
          <a:p>
            <a:pPr marL="0" marR="0" lvl="0" indent="0" algn="ctr" rtl="0">
              <a:spcBef>
                <a:spcPts val="64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pic>
        <p:nvPicPr>
          <p:cNvPr id="76" name="Google Shape;76;p16" descr="http://fyi.uwex.edu/wp-content/plugins/cets-ad-panda/ads/flp/flp.png"/>
          <p:cNvPicPr preferRelativeResize="0"/>
          <p:nvPr/>
        </p:nvPicPr>
        <p:blipFill rotWithShape="1">
          <a:blip r:embed="rId3">
            <a:alphaModFix/>
          </a:blip>
          <a:srcRect/>
          <a:stretch/>
        </p:blipFill>
        <p:spPr>
          <a:xfrm>
            <a:off x="381000" y="381000"/>
            <a:ext cx="2383427" cy="1438275"/>
          </a:xfrm>
          <a:prstGeom prst="rect">
            <a:avLst/>
          </a:prstGeom>
          <a:noFill/>
          <a:ln>
            <a:noFill/>
          </a:ln>
        </p:spPr>
      </p:pic>
      <p:pic>
        <p:nvPicPr>
          <p:cNvPr id="77" name="Google Shape;77;p16" descr="UWEX-Logo-2C.jpg"/>
          <p:cNvPicPr preferRelativeResize="0"/>
          <p:nvPr/>
        </p:nvPicPr>
        <p:blipFill rotWithShape="1">
          <a:blip r:embed="rId4">
            <a:alphaModFix/>
          </a:blip>
          <a:srcRect/>
          <a:stretch/>
        </p:blipFill>
        <p:spPr>
          <a:xfrm>
            <a:off x="3200400" y="5486400"/>
            <a:ext cx="27432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4"/>
          <p:cNvPicPr preferRelativeResize="0"/>
          <p:nvPr/>
        </p:nvPicPr>
        <p:blipFill rotWithShape="1">
          <a:blip r:embed="rId3">
            <a:alphaModFix/>
          </a:blip>
          <a:srcRect l="2341" t="20833" r="67789" b="9373"/>
          <a:stretch/>
        </p:blipFill>
        <p:spPr>
          <a:xfrm>
            <a:off x="2362200" y="304800"/>
            <a:ext cx="4571999" cy="6006353"/>
          </a:xfrm>
          <a:prstGeom prst="rect">
            <a:avLst/>
          </a:prstGeom>
          <a:noFill/>
          <a:ln w="228600" cap="sq" cmpd="thickThin">
            <a:solidFill>
              <a:srgbClr val="000000"/>
            </a:solidFill>
            <a:prstDash val="solid"/>
            <a:miter lim="800000"/>
            <a:headEnd type="none" w="sm" len="sm"/>
            <a:tailEnd type="none" w="sm" len="sm"/>
          </a:ln>
        </p:spPr>
      </p:pic>
      <p:pic>
        <p:nvPicPr>
          <p:cNvPr id="229" name="Google Shape;229;p34"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Scavenger Hunt Activity</a:t>
            </a:r>
            <a:endParaRPr/>
          </a:p>
        </p:txBody>
      </p:sp>
      <p:sp>
        <p:nvSpPr>
          <p:cNvPr id="236" name="Google Shape;236;p3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431800" rtl="0">
              <a:spcBef>
                <a:spcPts val="640"/>
              </a:spcBef>
              <a:spcAft>
                <a:spcPts val="0"/>
              </a:spcAft>
              <a:buSzPts val="3200"/>
              <a:buChar char="●"/>
            </a:pPr>
            <a:r>
              <a:rPr lang="en-US"/>
              <a:t>Review sample credit report</a:t>
            </a:r>
            <a:endParaRPr/>
          </a:p>
          <a:p>
            <a:pPr marL="457200" lvl="0" indent="-431800" rtl="0">
              <a:spcBef>
                <a:spcPts val="0"/>
              </a:spcBef>
              <a:spcAft>
                <a:spcPts val="0"/>
              </a:spcAft>
              <a:buSzPts val="3200"/>
              <a:buChar char="●"/>
            </a:pPr>
            <a:r>
              <a:rPr lang="en-US"/>
              <a:t>Answer questions on scavenger hunt worksheet at your table</a:t>
            </a:r>
            <a:endParaRPr/>
          </a:p>
          <a:p>
            <a:pPr marL="457200" lvl="0" indent="-431800" rtl="0">
              <a:spcBef>
                <a:spcPts val="0"/>
              </a:spcBef>
              <a:spcAft>
                <a:spcPts val="0"/>
              </a:spcAft>
              <a:buSzPts val="3200"/>
              <a:buChar char="●"/>
            </a:pPr>
            <a:r>
              <a:rPr lang="en-US"/>
              <a:t>Discuss answers</a:t>
            </a:r>
            <a:endParaRPr/>
          </a:p>
        </p:txBody>
      </p:sp>
      <p:pic>
        <p:nvPicPr>
          <p:cNvPr id="237" name="Google Shape;237;p35"/>
          <p:cNvPicPr preferRelativeResize="0"/>
          <p:nvPr/>
        </p:nvPicPr>
        <p:blipFill>
          <a:blip r:embed="rId3">
            <a:alphaModFix/>
          </a:blip>
          <a:stretch>
            <a:fillRect/>
          </a:stretch>
        </p:blipFill>
        <p:spPr>
          <a:xfrm>
            <a:off x="4796600" y="3964650"/>
            <a:ext cx="3890200" cy="20974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457200" y="274700"/>
            <a:ext cx="8229600" cy="2202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9600"/>
              <a:t>Credit Score</a:t>
            </a:r>
            <a:endParaRPr sz="9600" b="0" i="0" u="none" strike="noStrike" cap="none">
              <a:solidFill>
                <a:schemeClr val="dk1"/>
              </a:solidFill>
              <a:latin typeface="Calibri"/>
              <a:ea typeface="Calibri"/>
              <a:cs typeface="Calibri"/>
              <a:sym typeface="Calibri"/>
            </a:endParaRPr>
          </a:p>
        </p:txBody>
      </p:sp>
      <p:pic>
        <p:nvPicPr>
          <p:cNvPr id="243" name="Google Shape;243;p36"/>
          <p:cNvPicPr preferRelativeResize="0"/>
          <p:nvPr/>
        </p:nvPicPr>
        <p:blipFill>
          <a:blip r:embed="rId3">
            <a:alphaModFix/>
          </a:blip>
          <a:stretch>
            <a:fillRect/>
          </a:stretch>
        </p:blipFill>
        <p:spPr>
          <a:xfrm>
            <a:off x="1529725" y="2477300"/>
            <a:ext cx="6305250" cy="3443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What is a good score?</a:t>
            </a:r>
            <a:br>
              <a:rPr lang="en-US"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250" name="Google Shape;250;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national average is </a:t>
            </a:r>
            <a:r>
              <a:rPr lang="en-US" sz="3200" b="1" i="0" u="none" strike="noStrike" cap="none">
                <a:solidFill>
                  <a:schemeClr val="dk1"/>
                </a:solidFill>
                <a:latin typeface="Calibri"/>
                <a:ea typeface="Calibri"/>
                <a:cs typeface="Calibri"/>
                <a:sym typeface="Calibri"/>
              </a:rPr>
              <a:t>678</a:t>
            </a:r>
            <a:r>
              <a:rPr lang="en-US" sz="3200" b="0" i="0" u="none" strike="noStrike" cap="none">
                <a:solidFill>
                  <a:schemeClr val="dk1"/>
                </a:solidFill>
                <a:latin typeface="Calibri"/>
                <a:ea typeface="Calibri"/>
                <a:cs typeface="Calibri"/>
                <a:sym typeface="Calibri"/>
              </a:rPr>
              <a:t>.</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Range is 300-850:</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850-780: Low Risk</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780-740: Medium- Low Risk</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740-690: Medium Risk</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690-620: Medium – High Risk</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Below 620: High Risk (sub-prime)</a:t>
            </a:r>
            <a:endParaRPr/>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51" name="Google Shape;251;p37"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pic>
        <p:nvPicPr>
          <p:cNvPr id="252" name="Google Shape;252;p37"/>
          <p:cNvPicPr preferRelativeResize="0"/>
          <p:nvPr/>
        </p:nvPicPr>
        <p:blipFill>
          <a:blip r:embed="rId4">
            <a:alphaModFix/>
          </a:blip>
          <a:stretch>
            <a:fillRect/>
          </a:stretch>
        </p:blipFill>
        <p:spPr>
          <a:xfrm>
            <a:off x="5693403" y="2369640"/>
            <a:ext cx="3183900" cy="2118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What does my credit score mean?</a:t>
            </a:r>
            <a:endParaRPr sz="4400" b="0" i="0" u="none" strike="noStrike" cap="none">
              <a:solidFill>
                <a:schemeClr val="dk1"/>
              </a:solidFill>
              <a:latin typeface="Calibri"/>
              <a:ea typeface="Calibri"/>
              <a:cs typeface="Calibri"/>
              <a:sym typeface="Calibri"/>
            </a:endParaRPr>
          </a:p>
        </p:txBody>
      </p:sp>
      <p:sp>
        <p:nvSpPr>
          <p:cNvPr id="258" name="Google Shape;258;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good credit score doesn’t just mean that you’ll get a loan, it also means you’ll  pay less for it.</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low FICO score may result in a credit card rate twice that of a high FICO score. </a:t>
            </a:r>
            <a:endParaRPr/>
          </a:p>
          <a:p>
            <a:pPr marL="0" marR="0" lvl="0" indent="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What affects your credit score?</a:t>
            </a:r>
            <a:endParaRPr/>
          </a:p>
        </p:txBody>
      </p:sp>
      <p:sp>
        <p:nvSpPr>
          <p:cNvPr id="265" name="Google Shape;265;p3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spcBef>
                <a:spcPts val="640"/>
              </a:spcBef>
              <a:spcAft>
                <a:spcPts val="1600"/>
              </a:spcAft>
              <a:buNone/>
            </a:pPr>
            <a:endParaRPr/>
          </a:p>
        </p:txBody>
      </p:sp>
      <p:pic>
        <p:nvPicPr>
          <p:cNvPr id="266" name="Google Shape;266;p39"/>
          <p:cNvPicPr preferRelativeResize="0"/>
          <p:nvPr/>
        </p:nvPicPr>
        <p:blipFill>
          <a:blip r:embed="rId3">
            <a:alphaModFix/>
          </a:blip>
          <a:stretch>
            <a:fillRect/>
          </a:stretch>
        </p:blipFill>
        <p:spPr>
          <a:xfrm>
            <a:off x="1064916" y="1417650"/>
            <a:ext cx="6801059" cy="4913450"/>
          </a:xfrm>
          <a:prstGeom prst="rect">
            <a:avLst/>
          </a:prstGeom>
          <a:noFill/>
          <a:ln>
            <a:noFill/>
          </a:ln>
        </p:spPr>
      </p:pic>
      <p:sp>
        <p:nvSpPr>
          <p:cNvPr id="267" name="Google Shape;267;p39"/>
          <p:cNvSpPr txBox="1"/>
          <p:nvPr/>
        </p:nvSpPr>
        <p:spPr>
          <a:xfrm>
            <a:off x="1064925" y="6308850"/>
            <a:ext cx="6197700" cy="380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Source: Fair Isaac Corporation, www.myfico.com, retrieved 2018.</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 Improve Your Score</a:t>
            </a:r>
            <a:endParaRPr/>
          </a:p>
        </p:txBody>
      </p:sp>
      <p:sp>
        <p:nvSpPr>
          <p:cNvPr id="273" name="Google Shape;273;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Pay bills on time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Check credit reports for accuracy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Pay down credit card balances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older accounts open; avoid opening new ones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Improve your credit habits</a:t>
            </a:r>
            <a:endParaRPr/>
          </a:p>
          <a:p>
            <a:pPr marL="342900" marR="0" lvl="0" indent="-342900" algn="l" rtl="0">
              <a:spcBef>
                <a:spcPts val="640"/>
              </a:spcBef>
              <a:spcAft>
                <a:spcPts val="160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 patient, it will be a gradual improvement.</a:t>
            </a:r>
            <a:endParaRPr/>
          </a:p>
        </p:txBody>
      </p:sp>
      <p:pic>
        <p:nvPicPr>
          <p:cNvPr id="274" name="Google Shape;274;p40"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304800" y="228600"/>
            <a:ext cx="7848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3600"/>
              <a:buFont typeface="Open Sans"/>
              <a:buNone/>
            </a:pPr>
            <a:r>
              <a:rPr lang="en-US" sz="3600" b="0" i="0" u="none" strike="noStrike" cap="none">
                <a:solidFill>
                  <a:srgbClr val="FF0000"/>
                </a:solidFill>
                <a:latin typeface="Open Sans"/>
                <a:ea typeface="Open Sans"/>
                <a:cs typeface="Open Sans"/>
                <a:sym typeface="Open Sans"/>
              </a:rPr>
              <a:t>Signs that you have more expenses than income:</a:t>
            </a:r>
            <a:endParaRPr/>
          </a:p>
        </p:txBody>
      </p:sp>
      <p:sp>
        <p:nvSpPr>
          <p:cNvPr id="280" name="Google Shape;280;p41"/>
          <p:cNvSpPr txBox="1">
            <a:spLocks noGrp="1"/>
          </p:cNvSpPr>
          <p:nvPr>
            <p:ph type="body" idx="1"/>
          </p:nvPr>
        </p:nvSpPr>
        <p:spPr>
          <a:xfrm>
            <a:off x="914400" y="1600200"/>
            <a:ext cx="8229600" cy="3657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Open Sans"/>
                <a:ea typeface="Open Sans"/>
                <a:cs typeface="Open Sans"/>
                <a:sym typeface="Open Sans"/>
              </a:rPr>
              <a:t>Behind on bills.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Open Sans"/>
                <a:ea typeface="Open Sans"/>
                <a:cs typeface="Open Sans"/>
                <a:sym typeface="Open Sans"/>
              </a:rPr>
              <a:t>Carry a credit card balance.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Open Sans"/>
                <a:ea typeface="Open Sans"/>
                <a:cs typeface="Open Sans"/>
                <a:sym typeface="Open Sans"/>
              </a:rPr>
              <a:t>Spending money for interest and late fees.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Open Sans"/>
                <a:ea typeface="Open Sans"/>
                <a:cs typeface="Open Sans"/>
                <a:sym typeface="Open Sans"/>
              </a:rPr>
              <a:t>Not able to save for future purchases.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Open Sans"/>
                <a:ea typeface="Open Sans"/>
                <a:cs typeface="Open Sans"/>
                <a:sym typeface="Open Sans"/>
              </a:rPr>
              <a:t>Increase in money arguments.</a:t>
            </a:r>
            <a:endParaRPr/>
          </a:p>
          <a:p>
            <a:pPr marL="342900" marR="0" lvl="0" indent="-342900" algn="l" rtl="0">
              <a:spcBef>
                <a:spcPts val="640"/>
              </a:spcBef>
              <a:spcAft>
                <a:spcPts val="1600"/>
              </a:spcAft>
              <a:buClr>
                <a:schemeClr val="dk1"/>
              </a:buClr>
              <a:buSzPts val="3200"/>
              <a:buFont typeface="Arial"/>
              <a:buChar char="•"/>
            </a:pPr>
            <a:r>
              <a:rPr lang="en-US" sz="3200" b="0" i="0" u="none" strike="noStrike" cap="none">
                <a:solidFill>
                  <a:schemeClr val="dk1"/>
                </a:solidFill>
                <a:latin typeface="Open Sans"/>
                <a:ea typeface="Open Sans"/>
                <a:cs typeface="Open Sans"/>
                <a:sym typeface="Open Sans"/>
              </a:rPr>
              <a:t>Lost sleep.</a:t>
            </a:r>
            <a:endParaRPr/>
          </a:p>
        </p:txBody>
      </p:sp>
      <p:pic>
        <p:nvPicPr>
          <p:cNvPr id="281" name="Google Shape;281;p41"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228600" y="381000"/>
            <a:ext cx="8534400" cy="137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4400"/>
              <a:buFont typeface="Open Sans"/>
              <a:buNone/>
            </a:pPr>
            <a:r>
              <a:rPr lang="en-US" sz="4400" b="0" i="0" u="none" strike="noStrike" cap="none">
                <a:solidFill>
                  <a:srgbClr val="FF0000"/>
                </a:solidFill>
                <a:latin typeface="Open Sans"/>
                <a:ea typeface="Open Sans"/>
                <a:cs typeface="Open Sans"/>
                <a:sym typeface="Open Sans"/>
              </a:rPr>
              <a:t>Catching up on credit payments</a:t>
            </a:r>
            <a:r>
              <a:rPr lang="en-US" sz="4400" b="0" i="0" u="none" strike="noStrike" cap="none">
                <a:solidFill>
                  <a:srgbClr val="FFFF00"/>
                </a:solidFill>
                <a:latin typeface="Open Sans"/>
                <a:ea typeface="Open Sans"/>
                <a:cs typeface="Open Sans"/>
                <a:sym typeface="Open Sans"/>
              </a:rPr>
              <a:t>:</a:t>
            </a:r>
            <a:endParaRPr/>
          </a:p>
        </p:txBody>
      </p:sp>
      <p:sp>
        <p:nvSpPr>
          <p:cNvPr id="288" name="Google Shape;288;p42"/>
          <p:cNvSpPr txBox="1">
            <a:spLocks noGrp="1"/>
          </p:cNvSpPr>
          <p:nvPr>
            <p:ph type="body" idx="1"/>
          </p:nvPr>
        </p:nvSpPr>
        <p:spPr>
          <a:xfrm>
            <a:off x="990600" y="2133600"/>
            <a:ext cx="7620000" cy="3886200"/>
          </a:xfrm>
          <a:prstGeom prst="rect">
            <a:avLst/>
          </a:prstGeom>
          <a:noFill/>
          <a:ln>
            <a:noFill/>
          </a:ln>
        </p:spPr>
        <p:txBody>
          <a:bodyPr spcFirstLastPara="1" wrap="square" lIns="91425" tIns="45700" rIns="91425" bIns="45700" anchor="t" anchorCtr="0">
            <a:noAutofit/>
          </a:bodyPr>
          <a:lstStyle/>
          <a:p>
            <a:pPr marL="457200" marR="0" lvl="0" indent="-419100" rtl="0">
              <a:spcBef>
                <a:spcPts val="0"/>
              </a:spcBef>
              <a:spcAft>
                <a:spcPts val="0"/>
              </a:spcAft>
              <a:buClr>
                <a:schemeClr val="dk1"/>
              </a:buClr>
              <a:buSzPts val="3000"/>
              <a:buChar char="•"/>
            </a:pPr>
            <a:r>
              <a:rPr lang="en-US" sz="3000" b="0" i="0" u="none" strike="noStrike" cap="none">
                <a:solidFill>
                  <a:schemeClr val="dk1"/>
                </a:solidFill>
                <a:latin typeface="Open Sans"/>
                <a:ea typeface="Open Sans"/>
                <a:cs typeface="Open Sans"/>
                <a:sym typeface="Open Sans"/>
              </a:rPr>
              <a:t>Try not to take on any new debts.</a:t>
            </a:r>
            <a:endParaRPr sz="3000"/>
          </a:p>
          <a:p>
            <a:pPr marL="457200" marR="0" lvl="0" indent="-419100" rtl="0">
              <a:spcBef>
                <a:spcPts val="0"/>
              </a:spcBef>
              <a:spcAft>
                <a:spcPts val="0"/>
              </a:spcAft>
              <a:buClr>
                <a:schemeClr val="dk1"/>
              </a:buClr>
              <a:buSzPts val="3000"/>
              <a:buFont typeface="Open Sans"/>
              <a:buChar char="•"/>
            </a:pPr>
            <a:r>
              <a:rPr lang="en-US" sz="3000" b="0" i="0" u="none" strike="noStrike" cap="none">
                <a:solidFill>
                  <a:schemeClr val="dk1"/>
                </a:solidFill>
                <a:latin typeface="Open Sans"/>
                <a:ea typeface="Open Sans"/>
                <a:cs typeface="Open Sans"/>
                <a:sym typeface="Open Sans"/>
              </a:rPr>
              <a:t>Make a list of all your debts.</a:t>
            </a:r>
            <a:endParaRPr sz="3000"/>
          </a:p>
          <a:p>
            <a:pPr marL="457200" marR="0" lvl="0" indent="-419100" rtl="0">
              <a:spcBef>
                <a:spcPts val="0"/>
              </a:spcBef>
              <a:spcAft>
                <a:spcPts val="0"/>
              </a:spcAft>
              <a:buClr>
                <a:schemeClr val="dk1"/>
              </a:buClr>
              <a:buSzPts val="3000"/>
              <a:buFont typeface="Open Sans"/>
              <a:buChar char="•"/>
            </a:pPr>
            <a:r>
              <a:rPr lang="en-US" sz="3000" b="0" i="0" u="none" strike="noStrike" cap="none">
                <a:solidFill>
                  <a:schemeClr val="dk1"/>
                </a:solidFill>
                <a:latin typeface="Open Sans"/>
                <a:ea typeface="Open Sans"/>
                <a:cs typeface="Open Sans"/>
                <a:sym typeface="Open Sans"/>
              </a:rPr>
              <a:t>Figure out how much money you can pay towards debt.</a:t>
            </a:r>
            <a:endParaRPr sz="3000"/>
          </a:p>
          <a:p>
            <a:pPr marL="457200" marR="0" lvl="0" indent="-419100" rtl="0">
              <a:spcBef>
                <a:spcPts val="0"/>
              </a:spcBef>
              <a:spcAft>
                <a:spcPts val="0"/>
              </a:spcAft>
              <a:buClr>
                <a:schemeClr val="dk1"/>
              </a:buClr>
              <a:buSzPts val="3000"/>
              <a:buFont typeface="Open Sans"/>
              <a:buChar char="•"/>
            </a:pPr>
            <a:r>
              <a:rPr lang="en-US" sz="3000" b="0" i="0" u="none" strike="noStrike" cap="none">
                <a:solidFill>
                  <a:schemeClr val="dk1"/>
                </a:solidFill>
                <a:latin typeface="Open Sans"/>
                <a:ea typeface="Open Sans"/>
                <a:cs typeface="Open Sans"/>
                <a:sym typeface="Open Sans"/>
              </a:rPr>
              <a:t>If you have money for payments - Use “PowerPay” </a:t>
            </a:r>
            <a:endParaRPr sz="3000"/>
          </a:p>
        </p:txBody>
      </p:sp>
      <p:pic>
        <p:nvPicPr>
          <p:cNvPr id="289" name="Google Shape;289;p42" descr="MCj02907640000[1]"/>
          <p:cNvPicPr preferRelativeResize="0"/>
          <p:nvPr/>
        </p:nvPicPr>
        <p:blipFill rotWithShape="1">
          <a:blip r:embed="rId3">
            <a:alphaModFix/>
          </a:blip>
          <a:srcRect/>
          <a:stretch/>
        </p:blipFill>
        <p:spPr>
          <a:xfrm>
            <a:off x="7924800" y="762000"/>
            <a:ext cx="1057275" cy="1600200"/>
          </a:xfrm>
          <a:prstGeom prst="rect">
            <a:avLst/>
          </a:prstGeom>
          <a:noFill/>
          <a:ln>
            <a:noFill/>
          </a:ln>
        </p:spPr>
      </p:pic>
      <p:pic>
        <p:nvPicPr>
          <p:cNvPr id="290" name="Google Shape;290;p42"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533400" y="228600"/>
            <a:ext cx="8305800" cy="838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rgbClr val="000000"/>
                </a:solidFill>
                <a:latin typeface="Open Sans"/>
                <a:ea typeface="Open Sans"/>
                <a:cs typeface="Open Sans"/>
                <a:sym typeface="Open Sans"/>
              </a:rPr>
              <a:t>Power Pay Strategy</a:t>
            </a:r>
            <a:endParaRPr>
              <a:solidFill>
                <a:srgbClr val="000000"/>
              </a:solidFill>
            </a:endParaRPr>
          </a:p>
        </p:txBody>
      </p:sp>
      <p:graphicFrame>
        <p:nvGraphicFramePr>
          <p:cNvPr id="297" name="Google Shape;297;p43"/>
          <p:cNvGraphicFramePr/>
          <p:nvPr/>
        </p:nvGraphicFramePr>
        <p:xfrm>
          <a:off x="685800" y="1066800"/>
          <a:ext cx="3000000" cy="3000000"/>
        </p:xfrm>
        <a:graphic>
          <a:graphicData uri="http://schemas.openxmlformats.org/drawingml/2006/table">
            <a:tbl>
              <a:tblPr>
                <a:noFill/>
                <a:tableStyleId>{7FADCA7E-1490-42D3-AACC-FD3BC453F412}</a:tableStyleId>
              </a:tblPr>
              <a:tblGrid>
                <a:gridCol w="2438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tblGrid>
              <a:tr h="533325">
                <a:tc>
                  <a:txBody>
                    <a:bodyPr/>
                    <a:lstStyle/>
                    <a:p>
                      <a:pPr marL="0" marR="0" lvl="0" indent="0" algn="l" rtl="0">
                        <a:lnSpc>
                          <a:spcPct val="100000"/>
                        </a:lnSpc>
                        <a:spcBef>
                          <a:spcPts val="0"/>
                        </a:spcBef>
                        <a:spcAft>
                          <a:spcPts val="0"/>
                        </a:spcAft>
                        <a:buClr>
                          <a:schemeClr val="dk1"/>
                        </a:buClr>
                        <a:buSzPts val="2800"/>
                        <a:buFont typeface="Open Sans"/>
                        <a:buNone/>
                      </a:pPr>
                      <a:endParaRPr sz="2800" b="0" i="0" u="none" strike="noStrike" cap="none">
                        <a:latin typeface="Open Sans"/>
                        <a:ea typeface="Open Sans"/>
                        <a:cs typeface="Open Sans"/>
                        <a:sym typeface="Open Sans"/>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Discover</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MasterCard</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Doctor</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April</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$22</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May</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$22</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June</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$57</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$0</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July</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$57</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August</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$57</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September</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$0</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$92</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6"/>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October</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$57</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$35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7"/>
                  </a:ext>
                </a:extLst>
              </a:tr>
              <a:tr h="518125">
                <a:tc>
                  <a:txBody>
                    <a:bodyPr/>
                    <a:lstStyle/>
                    <a:p>
                      <a:pPr marL="0" marR="0" lvl="0" indent="0" algn="l"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…and so on</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$92</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Open Sans"/>
                        <a:buNone/>
                      </a:pPr>
                      <a:r>
                        <a:rPr lang="en-US" sz="2800" b="0" i="0" u="none" strike="noStrike" cap="none">
                          <a:latin typeface="Open Sans"/>
                          <a:ea typeface="Open Sans"/>
                          <a:cs typeface="Open Sans"/>
                          <a:sym typeface="Open Sans"/>
                        </a:rPr>
                        <a:t>$0</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8"/>
                  </a:ext>
                </a:extLst>
              </a:tr>
            </a:tbl>
          </a:graphicData>
        </a:graphic>
      </p:graphicFrame>
      <p:pic>
        <p:nvPicPr>
          <p:cNvPr id="298" name="Google Shape;298;p43"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Penny for Your Thoughts</a:t>
            </a:r>
            <a:endParaRPr sz="4800" b="0" i="0" u="none" strike="noStrike" cap="none">
              <a:solidFill>
                <a:schemeClr val="dk1"/>
              </a:solidFill>
              <a:latin typeface="Calibri"/>
              <a:ea typeface="Calibri"/>
              <a:cs typeface="Calibri"/>
              <a:sym typeface="Calibri"/>
            </a:endParaRPr>
          </a:p>
        </p:txBody>
      </p:sp>
      <p:sp>
        <p:nvSpPr>
          <p:cNvPr id="84" name="Google Shape;84;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342900" marR="0" lvl="0" indent="-342900" algn="l" rtl="0">
              <a:spcBef>
                <a:spcPts val="0"/>
              </a:spcBef>
              <a:spcAft>
                <a:spcPts val="0"/>
              </a:spcAft>
              <a:buClr>
                <a:schemeClr val="dk1"/>
              </a:buClr>
              <a:buSzPts val="3200"/>
              <a:buFont typeface="Arial"/>
              <a:buChar char="•"/>
            </a:pPr>
            <a:r>
              <a:rPr lang="en-US"/>
              <a:t>Have </a:t>
            </a:r>
            <a:r>
              <a:rPr lang="en-US" sz="3200" b="0" i="0" u="none" strike="noStrike" cap="none">
                <a:solidFill>
                  <a:schemeClr val="dk1"/>
                </a:solidFill>
                <a:latin typeface="Calibri"/>
                <a:ea typeface="Calibri"/>
                <a:cs typeface="Calibri"/>
                <a:sym typeface="Calibri"/>
              </a:rPr>
              <a:t>you obtained your free credit report in the past year? </a:t>
            </a:r>
            <a:endParaRPr sz="3200" b="0" i="0" u="none" strike="noStrike" cap="none">
              <a:solidFill>
                <a:schemeClr val="dk1"/>
              </a:solidFill>
              <a:latin typeface="Calibri"/>
              <a:ea typeface="Calibri"/>
              <a:cs typeface="Calibri"/>
              <a:sym typeface="Calibri"/>
            </a:endParaRPr>
          </a:p>
          <a:p>
            <a:pPr marL="342900" lvl="0" indent="-342900" rtl="0">
              <a:spcBef>
                <a:spcPts val="0"/>
              </a:spcBef>
              <a:spcAft>
                <a:spcPts val="0"/>
              </a:spcAft>
              <a:buClr>
                <a:schemeClr val="dk1"/>
              </a:buClr>
              <a:buSzPts val="3200"/>
              <a:buFont typeface="Arial"/>
              <a:buChar char="•"/>
            </a:pPr>
            <a:r>
              <a:rPr lang="en-US"/>
              <a:t>Have you ever pulled your free credit report?</a:t>
            </a:r>
            <a:endParaRPr/>
          </a:p>
          <a:p>
            <a:pPr marL="342900" marR="0" lvl="0" indent="-342900" algn="l" rtl="0">
              <a:spcBef>
                <a:spcPts val="1600"/>
              </a:spcBef>
              <a:spcAft>
                <a:spcPts val="160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Have you found mistakes on a credit report?</a:t>
            </a:r>
            <a:endParaRPr sz="3200" b="0" i="0" u="none" strike="noStrike" cap="none">
              <a:solidFill>
                <a:schemeClr val="dk1"/>
              </a:solidFill>
              <a:latin typeface="Calibri"/>
              <a:ea typeface="Calibri"/>
              <a:cs typeface="Calibri"/>
              <a:sym typeface="Calibri"/>
            </a:endParaRPr>
          </a:p>
        </p:txBody>
      </p:sp>
      <p:pic>
        <p:nvPicPr>
          <p:cNvPr id="85" name="Google Shape;85;p17" descr="http://upload.wikimedia.org/wikipedia/commons/thumb/0/0c/2010_cent_obverse.png/220px-2010_cent_obverse.png"/>
          <p:cNvPicPr preferRelativeResize="0"/>
          <p:nvPr/>
        </p:nvPicPr>
        <p:blipFill rotWithShape="1">
          <a:blip r:embed="rId3">
            <a:alphaModFix/>
          </a:blip>
          <a:srcRect/>
          <a:stretch/>
        </p:blipFill>
        <p:spPr>
          <a:xfrm>
            <a:off x="3619925" y="4897400"/>
            <a:ext cx="1523575" cy="1523575"/>
          </a:xfrm>
          <a:prstGeom prst="rect">
            <a:avLst/>
          </a:prstGeom>
          <a:noFill/>
          <a:ln>
            <a:noFill/>
          </a:ln>
        </p:spPr>
      </p:pic>
      <p:pic>
        <p:nvPicPr>
          <p:cNvPr id="86" name="Google Shape;86;p17"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cxnSp>
        <p:nvCxnSpPr>
          <p:cNvPr id="87" name="Google Shape;87;p17"/>
          <p:cNvCxnSpPr/>
          <p:nvPr/>
        </p:nvCxnSpPr>
        <p:spPr>
          <a:xfrm>
            <a:off x="1143000" y="1295400"/>
            <a:ext cx="70104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685800" y="60960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000000"/>
                </a:solidFill>
                <a:latin typeface="Open Sans"/>
                <a:ea typeface="Open Sans"/>
                <a:cs typeface="Open Sans"/>
                <a:sym typeface="Open Sans"/>
              </a:rPr>
              <a:t>But what if there’s not enough money?</a:t>
            </a:r>
            <a:endParaRPr>
              <a:solidFill>
                <a:srgbClr val="000000"/>
              </a:solidFill>
            </a:endParaRPr>
          </a:p>
        </p:txBody>
      </p:sp>
      <p:sp>
        <p:nvSpPr>
          <p:cNvPr id="304" name="Google Shape;304;p44"/>
          <p:cNvSpPr txBox="1"/>
          <p:nvPr/>
        </p:nvSpPr>
        <p:spPr>
          <a:xfrm rot="868009">
            <a:off x="1876425" y="2687638"/>
            <a:ext cx="2081213" cy="646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latin typeface="Times New Roman"/>
                <a:ea typeface="Times New Roman"/>
                <a:cs typeface="Times New Roman"/>
                <a:sym typeface="Times New Roman"/>
              </a:rPr>
              <a:t>Spending</a:t>
            </a:r>
            <a:endParaRPr/>
          </a:p>
        </p:txBody>
      </p:sp>
      <p:sp>
        <p:nvSpPr>
          <p:cNvPr id="305" name="Google Shape;305;p44"/>
          <p:cNvSpPr txBox="1"/>
          <p:nvPr/>
        </p:nvSpPr>
        <p:spPr>
          <a:xfrm rot="846904">
            <a:off x="5981700" y="3768725"/>
            <a:ext cx="2081213"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latin typeface="Times New Roman"/>
                <a:ea typeface="Times New Roman"/>
                <a:cs typeface="Times New Roman"/>
                <a:sym typeface="Times New Roman"/>
              </a:rPr>
              <a:t>Income</a:t>
            </a:r>
            <a:endParaRPr/>
          </a:p>
        </p:txBody>
      </p:sp>
      <p:cxnSp>
        <p:nvCxnSpPr>
          <p:cNvPr id="306" name="Google Shape;306;p44"/>
          <p:cNvCxnSpPr/>
          <p:nvPr/>
        </p:nvCxnSpPr>
        <p:spPr>
          <a:xfrm>
            <a:off x="1785938" y="3257550"/>
            <a:ext cx="5934075" cy="1485900"/>
          </a:xfrm>
          <a:prstGeom prst="straightConnector1">
            <a:avLst/>
          </a:prstGeom>
          <a:noFill/>
          <a:ln w="25400" cap="flat" cmpd="sng">
            <a:solidFill>
              <a:srgbClr val="000000"/>
            </a:solidFill>
            <a:prstDash val="solid"/>
            <a:round/>
            <a:headEnd type="none" w="med" len="med"/>
            <a:tailEnd type="none" w="med" len="med"/>
          </a:ln>
        </p:spPr>
      </p:cxnSp>
      <p:sp>
        <p:nvSpPr>
          <p:cNvPr id="307" name="Google Shape;307;p44"/>
          <p:cNvSpPr/>
          <p:nvPr/>
        </p:nvSpPr>
        <p:spPr>
          <a:xfrm>
            <a:off x="4203700" y="4000500"/>
            <a:ext cx="989013" cy="1485900"/>
          </a:xfrm>
          <a:prstGeom prst="triangle">
            <a:avLst>
              <a:gd name="adj" fmla="val 50000"/>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308" name="Google Shape;308;p44"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304800" y="1143000"/>
            <a:ext cx="8534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none" strike="noStrike" cap="none">
                <a:solidFill>
                  <a:srgbClr val="980000"/>
                </a:solidFill>
                <a:latin typeface="Open Sans"/>
                <a:ea typeface="Open Sans"/>
                <a:cs typeface="Open Sans"/>
                <a:sym typeface="Open Sans"/>
              </a:rPr>
              <a:t>When you can’t pay bills . . .</a:t>
            </a:r>
            <a:endParaRPr>
              <a:solidFill>
                <a:srgbClr val="980000"/>
              </a:solidFill>
            </a:endParaRPr>
          </a:p>
        </p:txBody>
      </p:sp>
      <p:sp>
        <p:nvSpPr>
          <p:cNvPr id="315" name="Google Shape;315;p45"/>
          <p:cNvSpPr txBox="1">
            <a:spLocks noGrp="1"/>
          </p:cNvSpPr>
          <p:nvPr>
            <p:ph type="body" idx="1"/>
          </p:nvPr>
        </p:nvSpPr>
        <p:spPr>
          <a:xfrm>
            <a:off x="3124200" y="2590800"/>
            <a:ext cx="3429000" cy="106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4400"/>
              <a:buFont typeface="Open Sans"/>
              <a:buNone/>
            </a:pPr>
            <a:r>
              <a:rPr lang="en-US" sz="4400" b="1" i="0" u="none" strike="noStrike" cap="none">
                <a:solidFill>
                  <a:srgbClr val="000000"/>
                </a:solidFill>
                <a:latin typeface="Open Sans"/>
                <a:ea typeface="Open Sans"/>
                <a:cs typeface="Open Sans"/>
                <a:sym typeface="Open Sans"/>
              </a:rPr>
              <a:t>Start now!</a:t>
            </a:r>
            <a:endParaRPr>
              <a:solidFill>
                <a:srgbClr val="000000"/>
              </a:solidFill>
            </a:endParaRPr>
          </a:p>
        </p:txBody>
      </p:sp>
      <p:pic>
        <p:nvPicPr>
          <p:cNvPr id="316" name="Google Shape;316;p45" descr="bd06126_"/>
          <p:cNvPicPr preferRelativeResize="0"/>
          <p:nvPr/>
        </p:nvPicPr>
        <p:blipFill rotWithShape="1">
          <a:blip r:embed="rId3">
            <a:alphaModFix/>
          </a:blip>
          <a:srcRect/>
          <a:stretch/>
        </p:blipFill>
        <p:spPr>
          <a:xfrm>
            <a:off x="6858000" y="4343400"/>
            <a:ext cx="1792288" cy="1917700"/>
          </a:xfrm>
          <a:prstGeom prst="rect">
            <a:avLst/>
          </a:prstGeom>
          <a:noFill/>
          <a:ln>
            <a:noFill/>
          </a:ln>
        </p:spPr>
      </p:pic>
      <p:pic>
        <p:nvPicPr>
          <p:cNvPr id="317" name="Google Shape;317;p45"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6" descr="Challenge-Logo[1].jpg"/>
          <p:cNvPicPr preferRelativeResize="0"/>
          <p:nvPr/>
        </p:nvPicPr>
        <p:blipFill rotWithShape="1">
          <a:blip r:embed="rId3">
            <a:alphaModFix/>
          </a:blip>
          <a:srcRect l="11541" t="10002" r="8973" b="21107"/>
          <a:stretch/>
        </p:blipFill>
        <p:spPr>
          <a:xfrm>
            <a:off x="2286000" y="0"/>
            <a:ext cx="4724400" cy="2362200"/>
          </a:xfrm>
          <a:prstGeom prst="rect">
            <a:avLst/>
          </a:prstGeom>
          <a:noFill/>
          <a:ln>
            <a:noFill/>
          </a:ln>
        </p:spPr>
      </p:pic>
      <p:sp>
        <p:nvSpPr>
          <p:cNvPr id="323" name="Google Shape;323;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Obtain your free credit report</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Review Credit Report </a:t>
            </a:r>
            <a:r>
              <a:rPr lang="en-US" sz="3200" b="0" i="0" u="none" strike="noStrike" cap="none">
                <a:solidFill>
                  <a:schemeClr val="dk1"/>
                </a:solidFill>
                <a:latin typeface="Calibri"/>
                <a:ea typeface="Calibri"/>
                <a:cs typeface="Calibri"/>
                <a:sym typeface="Calibri"/>
              </a:rPr>
              <a:t>for common errors</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Make an action plan</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Write to credit bureau about errors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Make payment plan for past due debts</a:t>
            </a:r>
            <a:endParaRPr/>
          </a:p>
          <a:p>
            <a:pPr marL="742950" marR="0" lvl="1" indent="-285750" algn="l" rtl="0">
              <a:spcBef>
                <a:spcPts val="560"/>
              </a:spcBef>
              <a:spcAft>
                <a:spcPts val="160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Obtain help from Consumer Credit Counseling</a:t>
            </a:r>
            <a:endParaRPr/>
          </a:p>
        </p:txBody>
      </p:sp>
      <p:pic>
        <p:nvPicPr>
          <p:cNvPr id="324" name="Google Shape;324;p46"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rot="-1042938">
            <a:off x="128092" y="933238"/>
            <a:ext cx="8520614" cy="2160519"/>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9600">
                <a:latin typeface="Lobster"/>
                <a:ea typeface="Lobster"/>
                <a:cs typeface="Lobster"/>
                <a:sym typeface="Lobster"/>
              </a:rPr>
              <a:t>Thank You!</a:t>
            </a:r>
            <a:endParaRPr sz="9600">
              <a:latin typeface="Lobster"/>
              <a:ea typeface="Lobster"/>
              <a:cs typeface="Lobster"/>
              <a:sym typeface="Lobster"/>
            </a:endParaRPr>
          </a:p>
        </p:txBody>
      </p:sp>
      <p:pic>
        <p:nvPicPr>
          <p:cNvPr id="331" name="Google Shape;331;p47"/>
          <p:cNvPicPr preferRelativeResize="0"/>
          <p:nvPr/>
        </p:nvPicPr>
        <p:blipFill>
          <a:blip r:embed="rId3">
            <a:alphaModFix/>
          </a:blip>
          <a:stretch>
            <a:fillRect/>
          </a:stretch>
        </p:blipFill>
        <p:spPr>
          <a:xfrm>
            <a:off x="487600" y="3894850"/>
            <a:ext cx="8344701" cy="2795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1221200" y="488300"/>
            <a:ext cx="6810375" cy="5734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Checking Credit</a:t>
            </a:r>
            <a:endParaRPr sz="4800" b="0" i="0" u="none" strike="noStrike" cap="none">
              <a:solidFill>
                <a:schemeClr val="dk1"/>
              </a:solidFill>
              <a:latin typeface="Calibri"/>
              <a:ea typeface="Calibri"/>
              <a:cs typeface="Calibri"/>
              <a:sym typeface="Calibri"/>
            </a:endParaRPr>
          </a:p>
        </p:txBody>
      </p:sp>
      <p:sp>
        <p:nvSpPr>
          <p:cNvPr id="100" name="Google Shape;100;p19"/>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Only </a:t>
            </a:r>
            <a:r>
              <a:rPr lang="en-US" sz="3200">
                <a:solidFill>
                  <a:srgbClr val="000000"/>
                </a:solidFill>
              </a:rPr>
              <a:t>36</a:t>
            </a:r>
            <a:r>
              <a:rPr lang="en-US" sz="3200" b="0" i="0" u="none" strike="noStrike" cap="none">
                <a:solidFill>
                  <a:schemeClr val="dk1"/>
                </a:solidFill>
                <a:latin typeface="Calibri"/>
                <a:ea typeface="Calibri"/>
                <a:cs typeface="Calibri"/>
                <a:sym typeface="Calibri"/>
              </a:rPr>
              <a:t>% of adults check report annually </a:t>
            </a:r>
            <a:r>
              <a:rPr lang="en-US" sz="2000" i="1" u="none" strike="noStrike" cap="none">
                <a:solidFill>
                  <a:schemeClr val="dk1"/>
                </a:solidFill>
                <a:latin typeface="Calibri"/>
                <a:ea typeface="Calibri"/>
                <a:cs typeface="Calibri"/>
                <a:sym typeface="Calibri"/>
              </a:rPr>
              <a:t>(</a:t>
            </a:r>
            <a:r>
              <a:rPr lang="en-US" sz="2000" i="1">
                <a:solidFill>
                  <a:srgbClr val="333333"/>
                </a:solidFill>
                <a:highlight>
                  <a:srgbClr val="FFFFFF"/>
                </a:highlight>
                <a:latin typeface="Calibri"/>
                <a:ea typeface="Calibri"/>
                <a:cs typeface="Calibri"/>
                <a:sym typeface="Calibri"/>
              </a:rPr>
              <a:t>ORC International, 2018</a:t>
            </a:r>
            <a:r>
              <a:rPr lang="en-US" sz="2000" i="1" u="none" strike="noStrike" cap="none">
                <a:solidFill>
                  <a:schemeClr val="dk1"/>
                </a:solidFill>
                <a:latin typeface="Calibri"/>
                <a:ea typeface="Calibri"/>
                <a:cs typeface="Calibri"/>
                <a:sym typeface="Calibri"/>
              </a:rPr>
              <a:t>)</a:t>
            </a:r>
            <a:endParaRPr sz="2000" i="1" u="none" strike="noStrike" cap="none">
              <a:solidFill>
                <a:schemeClr val="dk1"/>
              </a:solidFill>
              <a:latin typeface="Calibri"/>
              <a:ea typeface="Calibri"/>
              <a:cs typeface="Calibri"/>
              <a:sym typeface="Calibri"/>
            </a:endParaRPr>
          </a:p>
          <a:p>
            <a:pPr marL="342900" marR="0" lvl="0" indent="-171450" algn="l" rtl="0">
              <a:spcBef>
                <a:spcPts val="540"/>
              </a:spcBef>
              <a:spcAft>
                <a:spcPts val="0"/>
              </a:spcAft>
              <a:buClr>
                <a:schemeClr val="dk1"/>
              </a:buClr>
              <a:buSzPts val="2700"/>
              <a:buFont typeface="Arial"/>
              <a:buNone/>
            </a:pPr>
            <a:endParaRPr sz="2700" b="0" i="0" u="none" strike="noStrike" cap="none">
              <a:solidFill>
                <a:schemeClr val="dk1"/>
              </a:solidFill>
              <a:latin typeface="Calibri"/>
              <a:ea typeface="Calibri"/>
              <a:cs typeface="Calibri"/>
              <a:sym typeface="Calibri"/>
            </a:endParaRPr>
          </a:p>
          <a:p>
            <a:pPr marL="342900" marR="0" lvl="0" indent="-342900" algn="l" rtl="0">
              <a:spcBef>
                <a:spcPts val="54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15.9 out of 200+ million consumers use </a:t>
            </a:r>
            <a:r>
              <a:rPr lang="en-US" sz="2700" b="0" i="0" u="sng" strike="noStrike" cap="none">
                <a:solidFill>
                  <a:schemeClr val="hlink"/>
                </a:solidFill>
                <a:latin typeface="Calibri"/>
                <a:ea typeface="Calibri"/>
                <a:cs typeface="Calibri"/>
                <a:sym typeface="Calibri"/>
                <a:hlinkClick r:id="rId3"/>
              </a:rPr>
              <a:t>AnnualCreditReport.com</a:t>
            </a:r>
            <a:r>
              <a:rPr lang="en-US" sz="2700" b="0" i="0" u="none" strike="noStrike" cap="none">
                <a:solidFill>
                  <a:schemeClr val="dk1"/>
                </a:solidFill>
                <a:latin typeface="Calibri"/>
                <a:ea typeface="Calibri"/>
                <a:cs typeface="Calibri"/>
                <a:sym typeface="Calibri"/>
              </a:rPr>
              <a:t> annually </a:t>
            </a:r>
            <a:r>
              <a:rPr lang="en-US" sz="2000" b="0" i="1" u="none" strike="noStrike" cap="none">
                <a:solidFill>
                  <a:schemeClr val="dk1"/>
                </a:solidFill>
                <a:latin typeface="Calibri"/>
                <a:ea typeface="Calibri"/>
                <a:cs typeface="Calibri"/>
                <a:sym typeface="Calibri"/>
              </a:rPr>
              <a:t>(CFPB, 2012)</a:t>
            </a:r>
            <a:endParaRPr sz="2700" b="0" i="1" u="none" strike="noStrike" cap="none">
              <a:solidFill>
                <a:schemeClr val="dk1"/>
              </a:solidFill>
              <a:latin typeface="Calibri"/>
              <a:ea typeface="Calibri"/>
              <a:cs typeface="Calibri"/>
              <a:sym typeface="Calibri"/>
            </a:endParaRPr>
          </a:p>
          <a:p>
            <a:pPr marL="342900" marR="0" lvl="0" indent="-158750" algn="l" rtl="0">
              <a:spcBef>
                <a:spcPts val="580"/>
              </a:spcBef>
              <a:spcAft>
                <a:spcPts val="0"/>
              </a:spcAft>
              <a:buClr>
                <a:schemeClr val="dk1"/>
              </a:buClr>
              <a:buSzPts val="2900"/>
              <a:buFont typeface="Arial"/>
              <a:buNone/>
            </a:pPr>
            <a:endParaRPr sz="2900" b="0" i="0" u="none" strike="noStrike" cap="none">
              <a:solidFill>
                <a:schemeClr val="dk1"/>
              </a:solidFill>
              <a:latin typeface="Calibri"/>
              <a:ea typeface="Calibri"/>
              <a:cs typeface="Calibri"/>
              <a:sym typeface="Calibri"/>
            </a:endParaRPr>
          </a:p>
          <a:p>
            <a:pPr marL="342900" marR="0" lvl="0" indent="-342900" algn="l" rtl="0">
              <a:spcBef>
                <a:spcPts val="580"/>
              </a:spcBef>
              <a:spcAft>
                <a:spcPts val="0"/>
              </a:spcAft>
              <a:buClr>
                <a:schemeClr val="dk1"/>
              </a:buClr>
              <a:buSzPts val="2900"/>
              <a:buFont typeface="Arial"/>
              <a:buChar char="•"/>
            </a:pPr>
            <a:r>
              <a:rPr lang="en-US" sz="2900" b="0" i="0" u="none" strike="noStrike" cap="none">
                <a:solidFill>
                  <a:schemeClr val="dk1"/>
                </a:solidFill>
                <a:latin typeface="Calibri"/>
                <a:ea typeface="Calibri"/>
                <a:cs typeface="Calibri"/>
                <a:sym typeface="Calibri"/>
              </a:rPr>
              <a:t>5% of records have errors that could have negative consequence </a:t>
            </a:r>
            <a:r>
              <a:rPr lang="en-US" sz="2000" b="0" i="1" u="none" strike="noStrike" cap="none">
                <a:solidFill>
                  <a:schemeClr val="dk1"/>
                </a:solidFill>
                <a:latin typeface="Calibri"/>
                <a:ea typeface="Calibri"/>
                <a:cs typeface="Calibri"/>
                <a:sym typeface="Calibri"/>
              </a:rPr>
              <a:t>(FTC, 2013)</a:t>
            </a:r>
            <a:endParaRPr sz="2000"/>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01" name="Google Shape;101;p19" descr="UWEX-Logo-2C-small.jpg"/>
          <p:cNvPicPr preferRelativeResize="0"/>
          <p:nvPr/>
        </p:nvPicPr>
        <p:blipFill rotWithShape="1">
          <a:blip r:embed="rId4">
            <a:alphaModFix/>
          </a:blip>
          <a:srcRect/>
          <a:stretch/>
        </p:blipFill>
        <p:spPr>
          <a:xfrm>
            <a:off x="7848600" y="6324600"/>
            <a:ext cx="1028700" cy="342900"/>
          </a:xfrm>
          <a:prstGeom prst="rect">
            <a:avLst/>
          </a:prstGeom>
          <a:noFill/>
          <a:ln>
            <a:noFill/>
          </a:ln>
        </p:spPr>
      </p:pic>
      <p:cxnSp>
        <p:nvCxnSpPr>
          <p:cNvPr id="102" name="Google Shape;102;p19"/>
          <p:cNvCxnSpPr/>
          <p:nvPr/>
        </p:nvCxnSpPr>
        <p:spPr>
          <a:xfrm>
            <a:off x="1143000" y="1295400"/>
            <a:ext cx="7391400" cy="0"/>
          </a:xfrm>
          <a:prstGeom prst="straightConnector1">
            <a:avLst/>
          </a:prstGeom>
          <a:noFill/>
          <a:ln w="9525" cap="flat" cmpd="sng">
            <a:solidFill>
              <a:schemeClr val="dk1"/>
            </a:solidFill>
            <a:prstDash val="solid"/>
            <a:round/>
            <a:headEnd type="none" w="sm" len="sm"/>
            <a:tailEnd type="none" w="sm" len="sm"/>
          </a:ln>
        </p:spPr>
      </p:cxnSp>
      <p:pic>
        <p:nvPicPr>
          <p:cNvPr id="103" name="Google Shape;103;p19" descr="http://www.schulmanlab.net/wp-content/uploads/2012/09/Credit-Report.jpg"/>
          <p:cNvPicPr preferRelativeResize="0"/>
          <p:nvPr/>
        </p:nvPicPr>
        <p:blipFill rotWithShape="1">
          <a:blip r:embed="rId5">
            <a:alphaModFix/>
          </a:blip>
          <a:srcRect/>
          <a:stretch/>
        </p:blipFill>
        <p:spPr>
          <a:xfrm>
            <a:off x="7575325" y="2929172"/>
            <a:ext cx="1301975" cy="13377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What is a Credit Report?</a:t>
            </a:r>
            <a:endParaRPr sz="4400" b="0" i="0" u="none" strike="noStrike" cap="none">
              <a:solidFill>
                <a:schemeClr val="dk1"/>
              </a:solidFill>
              <a:latin typeface="Calibri"/>
              <a:ea typeface="Calibri"/>
              <a:cs typeface="Calibri"/>
              <a:sym typeface="Calibri"/>
            </a:endParaRPr>
          </a:p>
        </p:txBody>
      </p:sp>
      <p:sp>
        <p:nvSpPr>
          <p:cNvPr id="109" name="Google Shape;109;p20"/>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credit report is a detailed record of your credit history.  </a:t>
            </a:r>
            <a:endParaRPr/>
          </a:p>
          <a:p>
            <a:pPr marL="342900" marR="0" lvl="0" indent="-342900" algn="l" rtl="0">
              <a:lnSpc>
                <a:spcPct val="90000"/>
              </a:lnSpc>
              <a:spcBef>
                <a:spcPts val="640"/>
              </a:spcBef>
              <a:spcAft>
                <a:spcPts val="160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credit report is used to calculate an individual</a:t>
            </a:r>
            <a:r>
              <a:rPr lang="en-US"/>
              <a:t>’</a:t>
            </a:r>
            <a:r>
              <a:rPr lang="en-US" sz="3200" b="0" i="0" u="none" strike="noStrike" cap="none">
                <a:solidFill>
                  <a:schemeClr val="dk1"/>
                </a:solidFill>
                <a:latin typeface="Calibri"/>
                <a:ea typeface="Calibri"/>
                <a:cs typeface="Calibri"/>
                <a:sym typeface="Calibri"/>
              </a:rPr>
              <a:t>s credit score.</a:t>
            </a:r>
            <a:endParaRPr/>
          </a:p>
        </p:txBody>
      </p:sp>
      <p:pic>
        <p:nvPicPr>
          <p:cNvPr id="110" name="Google Shape;110;p20" descr="UWEX-Logo-2C-small.jpg"/>
          <p:cNvPicPr preferRelativeResize="0"/>
          <p:nvPr/>
        </p:nvPicPr>
        <p:blipFill rotWithShape="1">
          <a:blip r:embed="rId3">
            <a:alphaModFix/>
          </a:blip>
          <a:srcRect/>
          <a:stretch/>
        </p:blipFill>
        <p:spPr>
          <a:xfrm>
            <a:off x="7848600" y="6324600"/>
            <a:ext cx="1028700" cy="342900"/>
          </a:xfrm>
          <a:prstGeom prst="rect">
            <a:avLst/>
          </a:prstGeom>
          <a:noFill/>
          <a:ln>
            <a:noFill/>
          </a:ln>
        </p:spPr>
      </p:pic>
      <p:cxnSp>
        <p:nvCxnSpPr>
          <p:cNvPr id="111" name="Google Shape;111;p20"/>
          <p:cNvCxnSpPr/>
          <p:nvPr/>
        </p:nvCxnSpPr>
        <p:spPr>
          <a:xfrm>
            <a:off x="685800" y="1295400"/>
            <a:ext cx="7543800" cy="0"/>
          </a:xfrm>
          <a:prstGeom prst="straightConnector1">
            <a:avLst/>
          </a:prstGeom>
          <a:noFill/>
          <a:ln w="9525" cap="flat" cmpd="sng">
            <a:solidFill>
              <a:schemeClr val="dk1"/>
            </a:solidFill>
            <a:prstDash val="solid"/>
            <a:round/>
            <a:headEnd type="none" w="sm" len="sm"/>
            <a:tailEnd type="none" w="sm" len="sm"/>
          </a:ln>
        </p:spPr>
      </p:cxnSp>
      <p:pic>
        <p:nvPicPr>
          <p:cNvPr id="112" name="Google Shape;112;p20" descr="http://www.schulmanlab.net/wp-content/uploads/2012/09/Credit-Report.jpg"/>
          <p:cNvPicPr preferRelativeResize="0"/>
          <p:nvPr/>
        </p:nvPicPr>
        <p:blipFill rotWithShape="1">
          <a:blip r:embed="rId4">
            <a:alphaModFix/>
          </a:blip>
          <a:srcRect/>
          <a:stretch/>
        </p:blipFill>
        <p:spPr>
          <a:xfrm>
            <a:off x="5043626" y="3530775"/>
            <a:ext cx="2587725" cy="265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What’s in your credit report?</a:t>
            </a:r>
            <a:endParaRPr/>
          </a:p>
        </p:txBody>
      </p:sp>
      <p:sp>
        <p:nvSpPr>
          <p:cNvPr id="119" name="Google Shape;119;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431800" rtl="0">
              <a:spcBef>
                <a:spcPts val="0"/>
              </a:spcBef>
              <a:spcAft>
                <a:spcPts val="0"/>
              </a:spcAft>
              <a:buClr>
                <a:srgbClr val="000000"/>
              </a:buClr>
              <a:buSzPts val="3200"/>
              <a:buChar char="●"/>
            </a:pPr>
            <a:r>
              <a:rPr lang="en-US" sz="3200">
                <a:solidFill>
                  <a:srgbClr val="000000"/>
                </a:solidFill>
              </a:rPr>
              <a:t>Identifying information</a:t>
            </a:r>
            <a:endParaRPr sz="3200">
              <a:solidFill>
                <a:srgbClr val="000000"/>
              </a:solidFill>
            </a:endParaRPr>
          </a:p>
          <a:p>
            <a:pPr marL="457200" lvl="0" indent="-431800" rtl="0">
              <a:spcBef>
                <a:spcPts val="0"/>
              </a:spcBef>
              <a:spcAft>
                <a:spcPts val="0"/>
              </a:spcAft>
              <a:buClr>
                <a:srgbClr val="000000"/>
              </a:buClr>
              <a:buSzPts val="3200"/>
              <a:buChar char="●"/>
            </a:pPr>
            <a:r>
              <a:rPr lang="en-US" sz="3200">
                <a:solidFill>
                  <a:schemeClr val="dk1"/>
                </a:solidFill>
              </a:rPr>
              <a:t>Bankruptcy</a:t>
            </a:r>
            <a:endParaRPr sz="3200">
              <a:solidFill>
                <a:schemeClr val="dk1"/>
              </a:solidFill>
            </a:endParaRPr>
          </a:p>
          <a:p>
            <a:pPr marL="457200" lvl="0" indent="-431800" rtl="0">
              <a:spcBef>
                <a:spcPts val="0"/>
              </a:spcBef>
              <a:spcAft>
                <a:spcPts val="0"/>
              </a:spcAft>
              <a:buClr>
                <a:srgbClr val="000000"/>
              </a:buClr>
              <a:buSzPts val="3200"/>
              <a:buChar char="●"/>
            </a:pPr>
            <a:r>
              <a:rPr lang="en-US" sz="3200">
                <a:solidFill>
                  <a:srgbClr val="000000"/>
                </a:solidFill>
              </a:rPr>
              <a:t>Credit accounts history</a:t>
            </a:r>
            <a:endParaRPr sz="3200">
              <a:solidFill>
                <a:srgbClr val="000000"/>
              </a:solidFill>
            </a:endParaRPr>
          </a:p>
          <a:p>
            <a:pPr marL="457200" lvl="0" indent="-431800" rtl="0">
              <a:spcBef>
                <a:spcPts val="0"/>
              </a:spcBef>
              <a:spcAft>
                <a:spcPts val="0"/>
              </a:spcAft>
              <a:buClr>
                <a:srgbClr val="000000"/>
              </a:buClr>
              <a:buSzPts val="3200"/>
              <a:buChar char="●"/>
            </a:pPr>
            <a:r>
              <a:rPr lang="en-US" sz="3200">
                <a:solidFill>
                  <a:srgbClr val="000000"/>
                </a:solidFill>
              </a:rPr>
              <a:t>Inquiries</a:t>
            </a:r>
            <a:endParaRPr sz="3200">
              <a:solidFill>
                <a:srgbClr val="000000"/>
              </a:solidFill>
            </a:endParaRPr>
          </a:p>
          <a:p>
            <a:pPr marL="457200" lvl="0" indent="-431800" rtl="0">
              <a:spcBef>
                <a:spcPts val="0"/>
              </a:spcBef>
              <a:spcAft>
                <a:spcPts val="0"/>
              </a:spcAft>
              <a:buClr>
                <a:srgbClr val="000000"/>
              </a:buClr>
              <a:buSzPts val="3200"/>
              <a:buChar char="●"/>
            </a:pPr>
            <a:r>
              <a:rPr lang="en-US" sz="3200">
                <a:solidFill>
                  <a:srgbClr val="000000"/>
                </a:solidFill>
              </a:rPr>
              <a:t>Optional consumer statement</a:t>
            </a:r>
            <a:endParaRPr sz="3200">
              <a:solidFill>
                <a:srgbClr val="000000"/>
              </a:solidFill>
            </a:endParaRPr>
          </a:p>
          <a:p>
            <a:pPr marL="457200" lvl="0" indent="-431800">
              <a:spcBef>
                <a:spcPts val="0"/>
              </a:spcBef>
              <a:spcAft>
                <a:spcPts val="0"/>
              </a:spcAft>
              <a:buClr>
                <a:srgbClr val="000000"/>
              </a:buClr>
              <a:buSzPts val="3200"/>
              <a:buChar char="●"/>
            </a:pPr>
            <a:r>
              <a:rPr lang="en-US" sz="3200">
                <a:solidFill>
                  <a:srgbClr val="000000"/>
                </a:solidFill>
              </a:rPr>
              <a:t>Directions to correct errors</a:t>
            </a:r>
            <a:endParaRPr sz="3200">
              <a:solidFill>
                <a:srgbClr val="000000"/>
              </a:solidFill>
            </a:endParaRPr>
          </a:p>
        </p:txBody>
      </p:sp>
      <p:pic>
        <p:nvPicPr>
          <p:cNvPr id="120" name="Google Shape;120;p21"/>
          <p:cNvPicPr preferRelativeResize="0"/>
          <p:nvPr/>
        </p:nvPicPr>
        <p:blipFill>
          <a:blip r:embed="rId3">
            <a:alphaModFix/>
          </a:blip>
          <a:stretch>
            <a:fillRect/>
          </a:stretch>
        </p:blipFill>
        <p:spPr>
          <a:xfrm>
            <a:off x="5219500" y="696350"/>
            <a:ext cx="3612800" cy="2417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What’s NOT in your credit report?</a:t>
            </a:r>
            <a:endParaRPr/>
          </a:p>
        </p:txBody>
      </p:sp>
      <p:sp>
        <p:nvSpPr>
          <p:cNvPr id="127" name="Google Shape;127;p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419100" rtl="0">
              <a:lnSpc>
                <a:spcPct val="115000"/>
              </a:lnSpc>
              <a:spcBef>
                <a:spcPts val="0"/>
              </a:spcBef>
              <a:spcAft>
                <a:spcPts val="0"/>
              </a:spcAft>
              <a:buClr>
                <a:srgbClr val="000000"/>
              </a:buClr>
              <a:buSzPts val="3000"/>
              <a:buFont typeface="Calibri"/>
              <a:buChar char="●"/>
            </a:pPr>
            <a:r>
              <a:rPr lang="en-US" sz="3000">
                <a:solidFill>
                  <a:srgbClr val="000000"/>
                </a:solidFill>
              </a:rPr>
              <a:t>Criminal background</a:t>
            </a:r>
            <a:endParaRPr sz="3000">
              <a:solidFill>
                <a:srgbClr val="000000"/>
              </a:solidFill>
            </a:endParaRPr>
          </a:p>
          <a:p>
            <a:pPr marL="457200" lvl="0" indent="-419100" rtl="0">
              <a:lnSpc>
                <a:spcPct val="115000"/>
              </a:lnSpc>
              <a:spcBef>
                <a:spcPts val="0"/>
              </a:spcBef>
              <a:spcAft>
                <a:spcPts val="0"/>
              </a:spcAft>
              <a:buClr>
                <a:srgbClr val="000000"/>
              </a:buClr>
              <a:buSzPts val="3000"/>
              <a:buFont typeface="Calibri"/>
              <a:buChar char="●"/>
            </a:pPr>
            <a:r>
              <a:rPr lang="en-US" sz="3000">
                <a:solidFill>
                  <a:srgbClr val="000000"/>
                </a:solidFill>
              </a:rPr>
              <a:t>Race, gender, religion, national origin</a:t>
            </a:r>
            <a:endParaRPr sz="3000">
              <a:solidFill>
                <a:srgbClr val="000000"/>
              </a:solidFill>
            </a:endParaRPr>
          </a:p>
          <a:p>
            <a:pPr marL="457200" lvl="0" indent="-419100" rtl="0">
              <a:lnSpc>
                <a:spcPct val="115000"/>
              </a:lnSpc>
              <a:spcBef>
                <a:spcPts val="0"/>
              </a:spcBef>
              <a:spcAft>
                <a:spcPts val="0"/>
              </a:spcAft>
              <a:buClr>
                <a:srgbClr val="000000"/>
              </a:buClr>
              <a:buSzPts val="3000"/>
              <a:buFont typeface="Calibri"/>
              <a:buChar char="●"/>
            </a:pPr>
            <a:r>
              <a:rPr lang="en-US" sz="3000">
                <a:solidFill>
                  <a:srgbClr val="000000"/>
                </a:solidFill>
              </a:rPr>
              <a:t>Medical information</a:t>
            </a:r>
            <a:endParaRPr sz="3000">
              <a:solidFill>
                <a:srgbClr val="000000"/>
              </a:solidFill>
            </a:endParaRPr>
          </a:p>
          <a:p>
            <a:pPr marL="457200" lvl="0" indent="-419100" rtl="0">
              <a:lnSpc>
                <a:spcPct val="115000"/>
              </a:lnSpc>
              <a:spcBef>
                <a:spcPts val="0"/>
              </a:spcBef>
              <a:spcAft>
                <a:spcPts val="0"/>
              </a:spcAft>
              <a:buClr>
                <a:srgbClr val="000000"/>
              </a:buClr>
              <a:buSzPts val="3000"/>
              <a:buFont typeface="Calibri"/>
              <a:buChar char="●"/>
            </a:pPr>
            <a:r>
              <a:rPr lang="en-US" sz="3000">
                <a:solidFill>
                  <a:srgbClr val="000000"/>
                </a:solidFill>
              </a:rPr>
              <a:t>Buying habits / transaction data</a:t>
            </a:r>
            <a:endParaRPr sz="3000">
              <a:solidFill>
                <a:srgbClr val="000000"/>
              </a:solidFill>
            </a:endParaRPr>
          </a:p>
          <a:p>
            <a:pPr marL="457200" lvl="0" indent="-419100" rtl="0">
              <a:lnSpc>
                <a:spcPct val="115000"/>
              </a:lnSpc>
              <a:spcBef>
                <a:spcPts val="0"/>
              </a:spcBef>
              <a:spcAft>
                <a:spcPts val="0"/>
              </a:spcAft>
              <a:buClr>
                <a:srgbClr val="000000"/>
              </a:buClr>
              <a:buSzPts val="3000"/>
              <a:buFont typeface="Calibri"/>
              <a:buChar char="●"/>
            </a:pPr>
            <a:r>
              <a:rPr lang="en-US" sz="3000">
                <a:solidFill>
                  <a:srgbClr val="000000"/>
                </a:solidFill>
              </a:rPr>
              <a:t>Bank account information</a:t>
            </a:r>
            <a:endParaRPr sz="3000">
              <a:solidFill>
                <a:srgbClr val="000000"/>
              </a:solidFill>
            </a:endParaRPr>
          </a:p>
          <a:p>
            <a:pPr marL="457200" lvl="0" indent="-419100" rtl="0">
              <a:lnSpc>
                <a:spcPct val="115000"/>
              </a:lnSpc>
              <a:spcBef>
                <a:spcPts val="0"/>
              </a:spcBef>
              <a:spcAft>
                <a:spcPts val="0"/>
              </a:spcAft>
              <a:buClr>
                <a:srgbClr val="000000"/>
              </a:buClr>
              <a:buSzPts val="3000"/>
              <a:buFont typeface="Calibri"/>
              <a:buChar char="●"/>
            </a:pPr>
            <a:r>
              <a:rPr lang="en-US" sz="3000">
                <a:solidFill>
                  <a:srgbClr val="000000"/>
                </a:solidFill>
              </a:rPr>
              <a:t>Evictions</a:t>
            </a:r>
            <a:endParaRPr sz="3000">
              <a:solidFill>
                <a:srgbClr val="000000"/>
              </a:solidFill>
            </a:endParaRPr>
          </a:p>
          <a:p>
            <a:pPr marL="0" lvl="0" indent="0">
              <a:spcBef>
                <a:spcPts val="1600"/>
              </a:spcBef>
              <a:spcAft>
                <a:spcPts val="1600"/>
              </a:spcAft>
              <a:buNone/>
            </a:pPr>
            <a:endParaRPr/>
          </a:p>
        </p:txBody>
      </p:sp>
      <p:pic>
        <p:nvPicPr>
          <p:cNvPr id="128" name="Google Shape;128;p22"/>
          <p:cNvPicPr preferRelativeResize="0"/>
          <p:nvPr/>
        </p:nvPicPr>
        <p:blipFill>
          <a:blip r:embed="rId3">
            <a:alphaModFix/>
          </a:blip>
          <a:stretch>
            <a:fillRect/>
          </a:stretch>
        </p:blipFill>
        <p:spPr>
          <a:xfrm>
            <a:off x="6285613" y="4134913"/>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600">
                <a:solidFill>
                  <a:srgbClr val="980000"/>
                </a:solidFill>
              </a:rPr>
              <a:t>How long can information stay on a credit report?</a:t>
            </a:r>
            <a:endParaRPr sz="3600">
              <a:solidFill>
                <a:srgbClr val="980000"/>
              </a:solidFill>
            </a:endParaRPr>
          </a:p>
          <a:p>
            <a:pPr marL="0" lvl="0" indent="0">
              <a:spcBef>
                <a:spcPts val="0"/>
              </a:spcBef>
              <a:spcAft>
                <a:spcPts val="0"/>
              </a:spcAft>
              <a:buNone/>
            </a:pPr>
            <a:endParaRPr/>
          </a:p>
        </p:txBody>
      </p:sp>
      <p:sp>
        <p:nvSpPr>
          <p:cNvPr id="135" name="Google Shape;135;p23"/>
          <p:cNvSpPr txBox="1">
            <a:spLocks noGrp="1"/>
          </p:cNvSpPr>
          <p:nvPr>
            <p:ph type="body" idx="1"/>
          </p:nvPr>
        </p:nvSpPr>
        <p:spPr>
          <a:xfrm>
            <a:off x="457200" y="1973425"/>
            <a:ext cx="8229600" cy="41529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000000"/>
              </a:buClr>
              <a:buSzPts val="2800"/>
              <a:buFont typeface="Calibri"/>
              <a:buChar char="●"/>
            </a:pPr>
            <a:r>
              <a:rPr lang="en-US" sz="2800">
                <a:solidFill>
                  <a:srgbClr val="000000"/>
                </a:solidFill>
              </a:rPr>
              <a:t>Open accounts in good standing: indefinitely</a:t>
            </a:r>
            <a:endParaRPr sz="2800">
              <a:solidFill>
                <a:srgbClr val="000000"/>
              </a:solidFill>
            </a:endParaRPr>
          </a:p>
          <a:p>
            <a:pPr marL="457200" lvl="0" indent="-406400" rtl="0">
              <a:lnSpc>
                <a:spcPct val="115000"/>
              </a:lnSpc>
              <a:spcBef>
                <a:spcPts val="0"/>
              </a:spcBef>
              <a:spcAft>
                <a:spcPts val="0"/>
              </a:spcAft>
              <a:buClr>
                <a:srgbClr val="000000"/>
              </a:buClr>
              <a:buSzPts val="2800"/>
              <a:buFont typeface="Calibri"/>
              <a:buChar char="●"/>
            </a:pPr>
            <a:r>
              <a:rPr lang="en-US" sz="2800">
                <a:solidFill>
                  <a:srgbClr val="000000"/>
                </a:solidFill>
              </a:rPr>
              <a:t>Closed accounts in good standing: usually 10 years</a:t>
            </a:r>
            <a:endParaRPr sz="2800">
              <a:solidFill>
                <a:srgbClr val="000000"/>
              </a:solidFill>
            </a:endParaRPr>
          </a:p>
          <a:p>
            <a:pPr marL="457200" lvl="0" indent="-406400" rtl="0">
              <a:lnSpc>
                <a:spcPct val="115000"/>
              </a:lnSpc>
              <a:spcBef>
                <a:spcPts val="0"/>
              </a:spcBef>
              <a:spcAft>
                <a:spcPts val="0"/>
              </a:spcAft>
              <a:buClr>
                <a:srgbClr val="000000"/>
              </a:buClr>
              <a:buSzPts val="2800"/>
              <a:buFont typeface="Calibri"/>
              <a:buChar char="●"/>
            </a:pPr>
            <a:r>
              <a:rPr lang="en-US" sz="2800">
                <a:solidFill>
                  <a:srgbClr val="000000"/>
                </a:solidFill>
              </a:rPr>
              <a:t>Late or missed payments: 7 years</a:t>
            </a:r>
            <a:endParaRPr sz="2800">
              <a:solidFill>
                <a:srgbClr val="000000"/>
              </a:solidFill>
            </a:endParaRPr>
          </a:p>
          <a:p>
            <a:pPr marL="457200" lvl="0" indent="-406400" rtl="0">
              <a:lnSpc>
                <a:spcPct val="115000"/>
              </a:lnSpc>
              <a:spcBef>
                <a:spcPts val="0"/>
              </a:spcBef>
              <a:spcAft>
                <a:spcPts val="0"/>
              </a:spcAft>
              <a:buClr>
                <a:srgbClr val="000000"/>
              </a:buClr>
              <a:buSzPts val="2800"/>
              <a:buFont typeface="Calibri"/>
              <a:buChar char="●"/>
            </a:pPr>
            <a:r>
              <a:rPr lang="en-US" sz="2800">
                <a:solidFill>
                  <a:srgbClr val="000000"/>
                </a:solidFill>
              </a:rPr>
              <a:t>Bankruptcy:</a:t>
            </a:r>
            <a:endParaRPr sz="2800">
              <a:solidFill>
                <a:srgbClr val="000000"/>
              </a:solidFill>
            </a:endParaRPr>
          </a:p>
          <a:p>
            <a:pPr marL="914400" lvl="1" indent="-406400" rtl="0">
              <a:lnSpc>
                <a:spcPct val="115000"/>
              </a:lnSpc>
              <a:spcBef>
                <a:spcPts val="0"/>
              </a:spcBef>
              <a:spcAft>
                <a:spcPts val="0"/>
              </a:spcAft>
              <a:buClr>
                <a:srgbClr val="000000"/>
              </a:buClr>
              <a:buSzPts val="2800"/>
              <a:buFont typeface="Calibri"/>
              <a:buChar char="○"/>
            </a:pPr>
            <a:r>
              <a:rPr lang="en-US" sz="2800">
                <a:solidFill>
                  <a:srgbClr val="000000"/>
                </a:solidFill>
              </a:rPr>
              <a:t>Chapter 7: 10 years</a:t>
            </a:r>
            <a:endParaRPr sz="2800">
              <a:solidFill>
                <a:srgbClr val="000000"/>
              </a:solidFill>
            </a:endParaRPr>
          </a:p>
          <a:p>
            <a:pPr marL="914400" lvl="1" indent="-406400" rtl="0">
              <a:lnSpc>
                <a:spcPct val="115000"/>
              </a:lnSpc>
              <a:spcBef>
                <a:spcPts val="0"/>
              </a:spcBef>
              <a:spcAft>
                <a:spcPts val="0"/>
              </a:spcAft>
              <a:buClr>
                <a:srgbClr val="000000"/>
              </a:buClr>
              <a:buSzPts val="2800"/>
              <a:buFont typeface="Calibri"/>
              <a:buChar char="○"/>
            </a:pPr>
            <a:r>
              <a:rPr lang="en-US" sz="2800">
                <a:solidFill>
                  <a:srgbClr val="000000"/>
                </a:solidFill>
              </a:rPr>
              <a:t>Chapter 13: 7 years</a:t>
            </a:r>
            <a:endParaRPr sz="2800">
              <a:solidFill>
                <a:srgbClr val="000000"/>
              </a:solidFill>
            </a:endParaRPr>
          </a:p>
          <a:p>
            <a:pPr marL="457200" lvl="0" indent="-406400" rtl="0">
              <a:lnSpc>
                <a:spcPct val="115000"/>
              </a:lnSpc>
              <a:spcBef>
                <a:spcPts val="0"/>
              </a:spcBef>
              <a:spcAft>
                <a:spcPts val="0"/>
              </a:spcAft>
              <a:buClr>
                <a:srgbClr val="000000"/>
              </a:buClr>
              <a:buSzPts val="2800"/>
              <a:buFont typeface="Calibri"/>
              <a:buChar char="●"/>
            </a:pPr>
            <a:r>
              <a:rPr lang="en-US" sz="2800">
                <a:solidFill>
                  <a:srgbClr val="000000"/>
                </a:solidFill>
              </a:rPr>
              <a:t>Credit inquiries: 2 years</a:t>
            </a:r>
            <a:endParaRPr sz="2800">
              <a:solidFill>
                <a:srgbClr val="000000"/>
              </a:solidFill>
            </a:endParaRPr>
          </a:p>
          <a:p>
            <a:pPr marL="0" lvl="0" indent="0" algn="ctr" rtl="0">
              <a:lnSpc>
                <a:spcPct val="115000"/>
              </a:lnSpc>
              <a:spcBef>
                <a:spcPts val="1600"/>
              </a:spcBef>
              <a:spcAft>
                <a:spcPts val="0"/>
              </a:spcAft>
              <a:buNone/>
            </a:pPr>
            <a:r>
              <a:rPr lang="en-US" sz="2800" i="1">
                <a:solidFill>
                  <a:srgbClr val="000000"/>
                </a:solidFill>
              </a:rPr>
              <a:t>But a few exceptions exist!</a:t>
            </a:r>
            <a:endParaRPr sz="2800" i="1">
              <a:solidFill>
                <a:srgbClr val="000000"/>
              </a:solidFill>
            </a:endParaRPr>
          </a:p>
          <a:p>
            <a:pPr marL="0" lvl="0" indent="0">
              <a:spcBef>
                <a:spcPts val="1600"/>
              </a:spcBef>
              <a:spcAft>
                <a:spcPts val="1600"/>
              </a:spcAft>
              <a:buNone/>
            </a:pPr>
            <a:endParaRPr/>
          </a:p>
        </p:txBody>
      </p:sp>
      <p:pic>
        <p:nvPicPr>
          <p:cNvPr id="136" name="Google Shape;136;p23"/>
          <p:cNvPicPr preferRelativeResize="0"/>
          <p:nvPr/>
        </p:nvPicPr>
        <p:blipFill>
          <a:blip r:embed="rId3">
            <a:alphaModFix/>
          </a:blip>
          <a:stretch>
            <a:fillRect/>
          </a:stretch>
        </p:blipFill>
        <p:spPr>
          <a:xfrm>
            <a:off x="5958375" y="4183313"/>
            <a:ext cx="2514600" cy="1819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5724</Words>
  <Application>Microsoft Office PowerPoint</Application>
  <PresentationFormat>On-screen Show (4:3)</PresentationFormat>
  <Paragraphs>480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Open Sans</vt:lpstr>
      <vt:lpstr>Times New Roman</vt:lpstr>
      <vt:lpstr>Lobster</vt:lpstr>
      <vt:lpstr>Arial</vt:lpstr>
      <vt:lpstr>Simple Light</vt:lpstr>
      <vt:lpstr>2018 HCE WAHCE Conference  “Keep Your Credit Report in Check” LEADER’S PLANNING GUIDE</vt:lpstr>
      <vt:lpstr>Keep Your Credit Report in Check </vt:lpstr>
      <vt:lpstr>Penny for Your Thoughts</vt:lpstr>
      <vt:lpstr>PowerPoint Presentation</vt:lpstr>
      <vt:lpstr>Checking Credit</vt:lpstr>
      <vt:lpstr>What is a Credit Report?</vt:lpstr>
      <vt:lpstr>What’s in your credit report?</vt:lpstr>
      <vt:lpstr>What’s NOT in your credit report?</vt:lpstr>
      <vt:lpstr>How long can information stay on a credit report? </vt:lpstr>
      <vt:lpstr>Why Check Your Credit Report?</vt:lpstr>
      <vt:lpstr>PowerPoint Presentation</vt:lpstr>
      <vt:lpstr>Fair Credit Reporting Act and Fair &amp; Accurate Credit Transactions Act</vt:lpstr>
      <vt:lpstr>Check Your Report 3X per year!</vt:lpstr>
      <vt:lpstr> Have you tried to get your credit report in the past and had problems?</vt:lpstr>
      <vt:lpstr>How to Obtain Your Free Credit Report</vt:lpstr>
      <vt:lpstr>Information Needed </vt:lpstr>
      <vt:lpstr>Logging In </vt:lpstr>
      <vt:lpstr>Key Information</vt:lpstr>
      <vt:lpstr>What to do with your Credit Report?</vt:lpstr>
      <vt:lpstr>PowerPoint Presentation</vt:lpstr>
      <vt:lpstr>Scavenger Hunt Activity</vt:lpstr>
      <vt:lpstr>Credit Score</vt:lpstr>
      <vt:lpstr>What is a good score? </vt:lpstr>
      <vt:lpstr>What does my credit score mean?</vt:lpstr>
      <vt:lpstr>What affects your credit score?</vt:lpstr>
      <vt:lpstr> Improve Your Score</vt:lpstr>
      <vt:lpstr>Signs that you have more expenses than income:</vt:lpstr>
      <vt:lpstr>Catching up on credit payments:</vt:lpstr>
      <vt:lpstr>Power Pay Strategy</vt:lpstr>
      <vt:lpstr>But what if there’s not enough money?</vt:lpstr>
      <vt:lpstr>When you can’t pay bills . .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HCE WAHCE Conference  “Keep Your Credit Report in Check” LEADER’S PLANNING GUIDE</dc:title>
  <dc:creator>Tidemann, Michelle</dc:creator>
  <cp:lastModifiedBy>Donna</cp:lastModifiedBy>
  <cp:revision>1</cp:revision>
  <dcterms:modified xsi:type="dcterms:W3CDTF">2018-09-25T22:13:29Z</dcterms:modified>
</cp:coreProperties>
</file>