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2.xml" ContentType="application/vnd.openxmlformats-officedocument.presentationml.comment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Amatic SC" panose="020B0604020202020204" charset="-79"/>
      <p:regular r:id="rId23"/>
      <p:bold r:id="rId24"/>
    </p:embeddedFont>
    <p:embeddedFont>
      <p:font typeface="Arial Narrow" panose="020B0606020202030204" pitchFamily="3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Candara" panose="020E0502030303020204" pitchFamily="34" charset="0"/>
      <p:regular r:id="rId33"/>
      <p:bold r:id="rId34"/>
      <p:italic r:id="rId35"/>
      <p:boldItalic r:id="rId36"/>
    </p:embeddedFont>
    <p:embeddedFont>
      <p:font typeface="Caveat" panose="020B0604020202020204" charset="0"/>
      <p:regular r:id="rId37"/>
      <p:bold r:id="rId38"/>
    </p:embeddedFont>
    <p:embeddedFont>
      <p:font typeface="Covered By Your Grace" panose="020B0604020202020204" charset="0"/>
      <p:regular r:id="rId39"/>
    </p:embeddedFont>
    <p:embeddedFont>
      <p:font typeface="Indie Flower" panose="020B0604020202020204" charset="0"/>
      <p:regular r:id="rId40"/>
    </p:embeddedFont>
    <p:embeddedFont>
      <p:font typeface="Reenie Beanie" panose="020B0604020202020204" charset="0"/>
      <p:regular r:id="rId41"/>
    </p:embeddedFont>
    <p:embeddedFont>
      <p:font typeface="Ultra" panose="020B0604020202020204" charset="0"/>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nley Koehler" initials="" lastIdx="1" clrIdx="0"/>
  <p:cmAuthor id="1" name="Mandi Dornfeld"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5-28T21:03:50.596" idx="1">
    <p:pos x="532" y="1543"/>
    <p:text>Yes :-)</p:text>
  </p:cm>
  <p:cm authorId="0" dt="2019-05-28T21:04:10.867" idx="1">
    <p:pos x="532" y="1543"/>
    <p:text>Should we list our names... if it's supposed to be a TOT?</p:text>
  </p:cm>
  <p:cm authorId="1" dt="2019-05-28T21:04:10.867" idx="2">
    <p:pos x="532" y="1543"/>
    <p:text>You completely made this beautiful! Gosh, am I grateful</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9-05-29T00:04:17.103" idx="3">
    <p:pos x="6000" y="0"/>
    <p:text>Hey, do we want a list of each skill to summarize?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ggia.berkley.edu/practice/compassion_meditatio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evelopingchild.harvard.edu/science/key-concepts/toxic-stres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apa.org/topics/stress/index.aspx"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5aaf71551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5aaf71551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ability to solve problems increases resilience. When we feel empowered to tackle our problems, we feel more prepared to meet life’s challenges. Problem solving is not a skill that we are born with and many of us have not had the opportunity to learn a specific strategy to identify and solve problems. Using the handout, let’s work through this process and see if you can come to a best solution.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5a667b968c_0_9:notes"/>
          <p:cNvSpPr>
            <a:spLocks noGrp="1" noRot="1" noChangeAspect="1"/>
          </p:cNvSpPr>
          <p:nvPr>
            <p:ph type="sldImg" idx="2"/>
          </p:nvPr>
        </p:nvSpPr>
        <p:spPr>
          <a:xfrm>
            <a:off x="397574" y="685488"/>
            <a:ext cx="60627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g5a667b968c_0_9:notes"/>
          <p:cNvSpPr txBox="1">
            <a:spLocks noGrp="1"/>
          </p:cNvSpPr>
          <p:nvPr>
            <p:ph type="body" idx="1"/>
          </p:nvPr>
        </p:nvSpPr>
        <p:spPr>
          <a:xfrm>
            <a:off x="685801"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solidFill>
                  <a:schemeClr val="dk1"/>
                </a:solidFill>
                <a:latin typeface="Calibri"/>
                <a:ea typeface="Calibri"/>
                <a:cs typeface="Calibri"/>
                <a:sym typeface="Calibri"/>
              </a:rPr>
              <a:t>Recasting: Dealing with things in life you can’t change</a:t>
            </a:r>
            <a:endParaRPr/>
          </a:p>
          <a:p>
            <a:pPr marL="0" lvl="0" indent="0" algn="l" rtl="0">
              <a:spcBef>
                <a:spcPts val="0"/>
              </a:spcBef>
              <a:spcAft>
                <a:spcPts val="0"/>
              </a:spcAft>
              <a:buNone/>
            </a:pPr>
            <a:endParaRPr sz="800">
              <a:solidFill>
                <a:schemeClr val="dk1"/>
              </a:solidFill>
              <a:latin typeface="Calibri"/>
              <a:ea typeface="Calibri"/>
              <a:cs typeface="Calibri"/>
              <a:sym typeface="Calibri"/>
            </a:endParaRPr>
          </a:p>
          <a:p>
            <a:pPr marL="0" lvl="0" indent="0" algn="l" rtl="0">
              <a:spcBef>
                <a:spcPts val="0"/>
              </a:spcBef>
              <a:spcAft>
                <a:spcPts val="0"/>
              </a:spcAft>
              <a:buNone/>
            </a:pPr>
            <a:r>
              <a:rPr lang="en">
                <a:solidFill>
                  <a:schemeClr val="dk1"/>
                </a:solidFill>
                <a:latin typeface="Calibri"/>
                <a:ea typeface="Calibri"/>
                <a:cs typeface="Calibri"/>
                <a:sym typeface="Calibri"/>
              </a:rPr>
              <a:t>Sometimes life throws you issues that you can’t change. Remember this strategy as one way to help you work through the situation and use the situation to your advantage.  First, take time to really feel your feelings. Try to identify them. </a:t>
            </a:r>
            <a:endParaRPr/>
          </a:p>
          <a:p>
            <a:pPr marL="0" lvl="0" indent="0" algn="l" rtl="0">
              <a:spcBef>
                <a:spcPts val="0"/>
              </a:spcBef>
              <a:spcAft>
                <a:spcPts val="0"/>
              </a:spcAft>
              <a:buNone/>
            </a:pPr>
            <a:endParaRPr sz="800">
              <a:solidFill>
                <a:schemeClr val="dk1"/>
              </a:solidFill>
              <a:latin typeface="Calibri"/>
              <a:ea typeface="Calibri"/>
              <a:cs typeface="Calibri"/>
              <a:sym typeface="Calibri"/>
            </a:endParaRPr>
          </a:p>
          <a:p>
            <a:pPr marL="0" lvl="0" indent="0" algn="l" rtl="0">
              <a:spcBef>
                <a:spcPts val="0"/>
              </a:spcBef>
              <a:spcAft>
                <a:spcPts val="0"/>
              </a:spcAft>
              <a:buNone/>
            </a:pPr>
            <a:r>
              <a:rPr lang="en">
                <a:solidFill>
                  <a:schemeClr val="dk1"/>
                </a:solidFill>
                <a:latin typeface="Calibri"/>
                <a:ea typeface="Calibri"/>
                <a:cs typeface="Calibri"/>
                <a:sym typeface="Calibri"/>
              </a:rPr>
              <a:t>Remember the four basic feelings: sadness, fear, anger and joy.  When you are ready, search for meaning in your feelings and ask yourself the following questions.</a:t>
            </a:r>
            <a:endParaRPr/>
          </a:p>
          <a:p>
            <a:pPr marL="0" lvl="0" indent="0" algn="l" rtl="0">
              <a:spcBef>
                <a:spcPts val="0"/>
              </a:spcBef>
              <a:spcAft>
                <a:spcPts val="0"/>
              </a:spcAft>
              <a:buNone/>
            </a:pPr>
            <a:br>
              <a:rPr lang="en">
                <a:solidFill>
                  <a:schemeClr val="dk1"/>
                </a:solidFill>
                <a:latin typeface="Calibri"/>
                <a:ea typeface="Calibri"/>
                <a:cs typeface="Calibri"/>
                <a:sym typeface="Calibri"/>
              </a:rPr>
            </a:br>
            <a:endParaRPr>
              <a:solidFill>
                <a:schemeClr val="dk1"/>
              </a:solidFill>
              <a:latin typeface="Calibri"/>
              <a:ea typeface="Calibri"/>
              <a:cs typeface="Calibri"/>
              <a:sym typeface="Calibri"/>
            </a:endParaRPr>
          </a:p>
          <a:p>
            <a:pPr marL="0" lvl="0" indent="0" algn="l" rtl="0">
              <a:spcBef>
                <a:spcPts val="0"/>
              </a:spcBef>
              <a:spcAft>
                <a:spcPts val="0"/>
              </a:spcAft>
              <a:buNone/>
            </a:pPr>
            <a:r>
              <a:rPr lang="en">
                <a:solidFill>
                  <a:schemeClr val="dk1"/>
                </a:solidFill>
                <a:latin typeface="Calibri"/>
                <a:ea typeface="Calibri"/>
                <a:cs typeface="Calibri"/>
                <a:sym typeface="Calibri"/>
              </a:rPr>
              <a:t> </a:t>
            </a:r>
            <a:endParaRPr/>
          </a:p>
          <a:p>
            <a:pPr marL="0" lvl="0" indent="0" algn="l" rtl="0">
              <a:spcBef>
                <a:spcPts val="0"/>
              </a:spcBef>
              <a:spcAft>
                <a:spcPts val="0"/>
              </a:spcAft>
              <a:buNone/>
            </a:pPr>
            <a:br>
              <a:rPr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 </a:t>
            </a:r>
            <a:endParaRPr/>
          </a:p>
          <a:p>
            <a:pPr marL="0" lvl="0" indent="0" algn="l" rtl="0">
              <a:spcBef>
                <a:spcPts val="0"/>
              </a:spcBef>
              <a:spcAft>
                <a:spcPts val="0"/>
              </a:spcAft>
              <a:buNone/>
            </a:pPr>
            <a:r>
              <a:rPr lang="en">
                <a:solidFill>
                  <a:schemeClr val="dk1"/>
                </a:solidFill>
                <a:latin typeface="Calibri"/>
                <a:ea typeface="Calibri"/>
                <a:cs typeface="Calibri"/>
                <a:sym typeface="Calibri"/>
              </a:rPr>
              <a:t> </a:t>
            </a:r>
            <a:endParaRPr/>
          </a:p>
          <a:p>
            <a:pPr marL="0" lvl="0" indent="0" algn="l" rtl="0">
              <a:spcBef>
                <a:spcPts val="0"/>
              </a:spcBef>
              <a:spcAft>
                <a:spcPts val="0"/>
              </a:spcAft>
              <a:buNone/>
            </a:pPr>
            <a:br>
              <a:rPr lang="en">
                <a:solidFill>
                  <a:schemeClr val="dk1"/>
                </a:solidFill>
                <a:latin typeface="Calibri"/>
                <a:ea typeface="Calibri"/>
                <a:cs typeface="Calibri"/>
                <a:sym typeface="Calibri"/>
              </a:rPr>
            </a:br>
            <a:endParaRPr>
              <a:solidFill>
                <a:schemeClr val="dk1"/>
              </a:solidFill>
              <a:latin typeface="Calibri"/>
              <a:ea typeface="Calibri"/>
              <a:cs typeface="Calibri"/>
              <a:sym typeface="Calibri"/>
            </a:endParaRPr>
          </a:p>
        </p:txBody>
      </p:sp>
      <p:sp>
        <p:nvSpPr>
          <p:cNvPr id="136" name="Google Shape;136;g5a667b968c_0_9:notes"/>
          <p:cNvSpPr txBox="1">
            <a:spLocks noGrp="1"/>
          </p:cNvSpPr>
          <p:nvPr>
            <p:ph type="sldNum" idx="12"/>
          </p:nvPr>
        </p:nvSpPr>
        <p:spPr>
          <a:xfrm>
            <a:off x="3884615" y="8685214"/>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solidFill>
                  <a:schemeClr val="dk1"/>
                </a:solidFill>
                <a:latin typeface="Calibri"/>
                <a:ea typeface="Calibri"/>
                <a:cs typeface="Calibri"/>
                <a:sym typeface="Calibri"/>
              </a:rPr>
              <a:t>11</a:t>
            </a:fld>
            <a:endParaRPr>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a667b968c_0_16:notes"/>
          <p:cNvSpPr>
            <a:spLocks noGrp="1" noRot="1" noChangeAspect="1"/>
          </p:cNvSpPr>
          <p:nvPr>
            <p:ph type="sldImg" idx="2"/>
          </p:nvPr>
        </p:nvSpPr>
        <p:spPr>
          <a:xfrm>
            <a:off x="397574" y="685488"/>
            <a:ext cx="60627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5a667b968c_0_16:notes"/>
          <p:cNvSpPr txBox="1">
            <a:spLocks noGrp="1"/>
          </p:cNvSpPr>
          <p:nvPr>
            <p:ph type="body" idx="1"/>
          </p:nvPr>
        </p:nvSpPr>
        <p:spPr>
          <a:xfrm>
            <a:off x="685801"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solidFill>
                  <a:schemeClr val="dk1"/>
                </a:solidFill>
                <a:latin typeface="Calibri"/>
                <a:ea typeface="Calibri"/>
                <a:cs typeface="Calibri"/>
                <a:sym typeface="Calibri"/>
              </a:rPr>
              <a:t>Review the four questions.  Finally, look for opportunities as a result of the situation, based on what you’ve learned.</a:t>
            </a:r>
            <a:endParaRPr/>
          </a:p>
          <a:p>
            <a:pPr marL="0" lvl="0" indent="0" algn="l" rtl="0">
              <a:spcBef>
                <a:spcPts val="0"/>
              </a:spcBef>
              <a:spcAft>
                <a:spcPts val="0"/>
              </a:spcAft>
              <a:buNone/>
            </a:pPr>
            <a:br>
              <a:rPr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 </a:t>
            </a:r>
            <a:endParaRPr/>
          </a:p>
          <a:p>
            <a:pPr marL="0" lvl="0" indent="0" algn="l" rtl="0">
              <a:spcBef>
                <a:spcPts val="0"/>
              </a:spcBef>
              <a:spcAft>
                <a:spcPts val="0"/>
              </a:spcAft>
              <a:buNone/>
            </a:pPr>
            <a:br>
              <a:rPr lang="en">
                <a:solidFill>
                  <a:schemeClr val="dk1"/>
                </a:solidFill>
                <a:latin typeface="Calibri"/>
                <a:ea typeface="Calibri"/>
                <a:cs typeface="Calibri"/>
                <a:sym typeface="Calibri"/>
              </a:rPr>
            </a:br>
            <a:endParaRPr>
              <a:solidFill>
                <a:schemeClr val="dk1"/>
              </a:solidFill>
              <a:latin typeface="Calibri"/>
              <a:ea typeface="Calibri"/>
              <a:cs typeface="Calibri"/>
              <a:sym typeface="Calibri"/>
            </a:endParaRPr>
          </a:p>
        </p:txBody>
      </p:sp>
      <p:sp>
        <p:nvSpPr>
          <p:cNvPr id="145" name="Google Shape;145;g5a667b968c_0_16:notes"/>
          <p:cNvSpPr txBox="1">
            <a:spLocks noGrp="1"/>
          </p:cNvSpPr>
          <p:nvPr>
            <p:ph type="sldNum" idx="12"/>
          </p:nvPr>
        </p:nvSpPr>
        <p:spPr>
          <a:xfrm>
            <a:off x="3884615" y="8685214"/>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solidFill>
                  <a:schemeClr val="dk1"/>
                </a:solidFill>
                <a:latin typeface="Calibri"/>
                <a:ea typeface="Calibri"/>
                <a:cs typeface="Calibri"/>
                <a:sym typeface="Calibri"/>
              </a:rPr>
              <a:t>12</a:t>
            </a:fld>
            <a:endParaRPr>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a667b968c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5a667b968c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Goals that have no plan attached to them end up being wishes or dreams. It’s important to set and evaluate a goal so that you can feel prepared to meet them. It’s empowering to look at your goals and realize what is possible and what you might need to work on more.</a:t>
            </a:r>
            <a:endParaRPr/>
          </a:p>
        </p:txBody>
      </p:sp>
      <p:sp>
        <p:nvSpPr>
          <p:cNvPr id="154" name="Google Shape;154;g5a667b968c_0_1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5a667b968c_0_1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5a667b968c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 sz="1200">
                <a:solidFill>
                  <a:schemeClr val="dk1"/>
                </a:solidFill>
                <a:latin typeface="Calibri"/>
                <a:ea typeface="Calibri"/>
                <a:cs typeface="Calibri"/>
                <a:sym typeface="Calibri"/>
              </a:rPr>
              <a:t>Still, challenges can oftentimes seem too overwhelming or maybe too delicate to face. In light of these challenges, some of us tend to ruminate, avoid, or wear masks of perfection instead of handling the situation. </a:t>
            </a:r>
            <a:endParaRPr sz="1200">
              <a:solidFill>
                <a:schemeClr val="dk1"/>
              </a:solidFill>
              <a:latin typeface="Calibri"/>
              <a:ea typeface="Calibri"/>
              <a:cs typeface="Calibri"/>
              <a:sym typeface="Calibri"/>
            </a:endParaRPr>
          </a:p>
          <a:p>
            <a:pPr marL="0" lvl="0" indent="0" algn="l" rtl="0">
              <a:lnSpc>
                <a:spcPct val="90000"/>
              </a:lnSpc>
              <a:spcBef>
                <a:spcPts val="1600"/>
              </a:spcBef>
              <a:spcAft>
                <a:spcPts val="0"/>
              </a:spcAft>
              <a:buNone/>
            </a:pPr>
            <a:r>
              <a:rPr lang="en" sz="1200">
                <a:solidFill>
                  <a:schemeClr val="dk1"/>
                </a:solidFill>
                <a:latin typeface="Calibri"/>
                <a:ea typeface="Calibri"/>
                <a:cs typeface="Calibri"/>
                <a:sym typeface="Calibri"/>
              </a:rPr>
              <a:t>Some other masks might look like: </a:t>
            </a:r>
            <a:endParaRPr sz="1200">
              <a:solidFill>
                <a:schemeClr val="dk1"/>
              </a:solidFill>
              <a:latin typeface="Calibri"/>
              <a:ea typeface="Calibri"/>
              <a:cs typeface="Calibri"/>
              <a:sym typeface="Calibri"/>
            </a:endParaRPr>
          </a:p>
          <a:p>
            <a:pPr marL="457200" lvl="0" indent="-304800" algn="l" rtl="0">
              <a:lnSpc>
                <a:spcPct val="90000"/>
              </a:lnSpc>
              <a:spcBef>
                <a:spcPts val="160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Acting like everything is fine when it isn’t. </a:t>
            </a:r>
            <a:endParaRPr sz="1200">
              <a:solidFill>
                <a:schemeClr val="dk1"/>
              </a:solidFill>
              <a:latin typeface="Calibri"/>
              <a:ea typeface="Calibri"/>
              <a:cs typeface="Calibri"/>
              <a:sym typeface="Calibri"/>
            </a:endParaRPr>
          </a:p>
          <a:p>
            <a:pPr marL="457200" lvl="0" indent="-304800" algn="l" rtl="0">
              <a:lnSpc>
                <a:spcPct val="9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Saying you don’t care about something when you really do. </a:t>
            </a:r>
            <a:endParaRPr sz="1200">
              <a:solidFill>
                <a:schemeClr val="dk1"/>
              </a:solidFill>
              <a:latin typeface="Calibri"/>
              <a:ea typeface="Calibri"/>
              <a:cs typeface="Calibri"/>
              <a:sym typeface="Calibri"/>
            </a:endParaRPr>
          </a:p>
          <a:p>
            <a:pPr marL="457200" lvl="0" indent="-304800" algn="l" rtl="0">
              <a:lnSpc>
                <a:spcPct val="9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Pretending to be super nice when you’re really angry inside. </a:t>
            </a:r>
            <a:endParaRPr sz="1200">
              <a:solidFill>
                <a:schemeClr val="dk1"/>
              </a:solidFill>
              <a:latin typeface="Calibri"/>
              <a:ea typeface="Calibri"/>
              <a:cs typeface="Calibri"/>
              <a:sym typeface="Calibri"/>
            </a:endParaRPr>
          </a:p>
          <a:p>
            <a:pPr marL="457200" lvl="0" indent="-304800" algn="l" rtl="0">
              <a:lnSpc>
                <a:spcPct val="9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Acting angry when what you really feel is hurt.</a:t>
            </a:r>
            <a:endParaRPr sz="1200">
              <a:solidFill>
                <a:schemeClr val="dk1"/>
              </a:solidFill>
              <a:latin typeface="Calibri"/>
              <a:ea typeface="Calibri"/>
              <a:cs typeface="Calibri"/>
              <a:sym typeface="Calibri"/>
            </a:endParaRPr>
          </a:p>
          <a:p>
            <a:pPr marL="0" lvl="0" indent="0" algn="l" rtl="0">
              <a:lnSpc>
                <a:spcPct val="90000"/>
              </a:lnSpc>
              <a:spcBef>
                <a:spcPts val="1600"/>
              </a:spcBef>
              <a:spcAft>
                <a:spcPts val="0"/>
              </a:spcAft>
              <a:buNone/>
            </a:pPr>
            <a:r>
              <a:rPr lang="en" sz="1200">
                <a:solidFill>
                  <a:schemeClr val="dk1"/>
                </a:solidFill>
                <a:latin typeface="Calibri"/>
                <a:ea typeface="Calibri"/>
                <a:cs typeface="Calibri"/>
                <a:sym typeface="Calibri"/>
              </a:rPr>
              <a:t>These thoughts and these masks can get in the way of facing challenges head on and taking decisive action. Rather than detaching or hiding, focus on your target, write down some actionable steps, be prepared to cope, and then evaluate how it went. This creates a learning environment instead of a worry environment. </a:t>
            </a:r>
            <a:endParaRPr sz="1200">
              <a:solidFill>
                <a:schemeClr val="dk1"/>
              </a:solidFill>
              <a:latin typeface="Calibri"/>
              <a:ea typeface="Calibri"/>
              <a:cs typeface="Calibri"/>
              <a:sym typeface="Calibri"/>
            </a:endParaRPr>
          </a:p>
          <a:p>
            <a:pPr marL="0" lvl="0" indent="0" algn="l" rtl="0">
              <a:lnSpc>
                <a:spcPct val="90000"/>
              </a:lnSpc>
              <a:spcBef>
                <a:spcPts val="1600"/>
              </a:spcBef>
              <a:spcAft>
                <a:spcPts val="0"/>
              </a:spcAft>
              <a:buNone/>
            </a:pPr>
            <a:r>
              <a:rPr lang="en" sz="1200">
                <a:solidFill>
                  <a:schemeClr val="dk1"/>
                </a:solidFill>
                <a:latin typeface="Calibri"/>
                <a:ea typeface="Calibri"/>
                <a:cs typeface="Calibri"/>
                <a:sym typeface="Calibri"/>
              </a:rPr>
              <a:t>You can also try the following:</a:t>
            </a:r>
            <a:endParaRPr sz="1200">
              <a:solidFill>
                <a:schemeClr val="dk1"/>
              </a:solidFill>
              <a:latin typeface="Calibri"/>
              <a:ea typeface="Calibri"/>
              <a:cs typeface="Calibri"/>
              <a:sym typeface="Calibri"/>
            </a:endParaRPr>
          </a:p>
          <a:p>
            <a:pPr marL="457200" lvl="0" indent="-304800" algn="l" rtl="0">
              <a:lnSpc>
                <a:spcPct val="90000"/>
              </a:lnSpc>
              <a:spcBef>
                <a:spcPts val="160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Stop- I will stop myself from...</a:t>
            </a:r>
            <a:endParaRPr sz="1200">
              <a:solidFill>
                <a:schemeClr val="dk1"/>
              </a:solidFill>
              <a:latin typeface="Calibri"/>
              <a:ea typeface="Calibri"/>
              <a:cs typeface="Calibri"/>
              <a:sym typeface="Calibri"/>
            </a:endParaRPr>
          </a:p>
          <a:p>
            <a:pPr marL="457200" lvl="0" indent="-304800" algn="l" rtl="0">
              <a:lnSpc>
                <a:spcPct val="9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Think- I will tell myself...</a:t>
            </a:r>
            <a:endParaRPr sz="1200">
              <a:solidFill>
                <a:schemeClr val="dk1"/>
              </a:solidFill>
              <a:latin typeface="Calibri"/>
              <a:ea typeface="Calibri"/>
              <a:cs typeface="Calibri"/>
              <a:sym typeface="Calibri"/>
            </a:endParaRPr>
          </a:p>
          <a:p>
            <a:pPr marL="457200" lvl="0" indent="-304800" algn="l" rtl="0">
              <a:lnSpc>
                <a:spcPct val="9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Do- What I’ll do instead </a:t>
            </a:r>
            <a:endParaRPr sz="1200" b="1">
              <a:solidFill>
                <a:schemeClr val="dk1"/>
              </a:solidFill>
              <a:latin typeface="Calibri"/>
              <a:ea typeface="Calibri"/>
              <a:cs typeface="Calibri"/>
              <a:sym typeface="Calibri"/>
            </a:endParaRPr>
          </a:p>
          <a:p>
            <a:pPr marL="0" lvl="0" indent="0" algn="l" rtl="0">
              <a:lnSpc>
                <a:spcPct val="90000"/>
              </a:lnSpc>
              <a:spcBef>
                <a:spcPts val="1600"/>
              </a:spcBef>
              <a:spcAft>
                <a:spcPts val="1600"/>
              </a:spcAft>
              <a:buNone/>
            </a:pPr>
            <a:r>
              <a:rPr lang="en" sz="1200">
                <a:solidFill>
                  <a:schemeClr val="dk1"/>
                </a:solidFill>
                <a:latin typeface="Calibri"/>
                <a:ea typeface="Calibri"/>
                <a:cs typeface="Calibri"/>
                <a:sym typeface="Calibri"/>
              </a:rPr>
              <a:t>www.get.gg/face.htm © Carol Vivyan 2016.</a:t>
            </a:r>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5a667b968c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5a667b968c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Learning about what your hopes, dreams and motivations are is a powerful way to build resilience. When we know what makes our spirits sing. </a:t>
            </a:r>
            <a:endParaRPr/>
          </a:p>
          <a:p>
            <a:pPr marL="0" lvl="0" indent="0" algn="l" rtl="0">
              <a:spcBef>
                <a:spcPts val="0"/>
              </a:spcBef>
              <a:spcAft>
                <a:spcPts val="0"/>
              </a:spcAft>
              <a:buNone/>
            </a:pPr>
            <a:r>
              <a:rPr lang="en"/>
              <a:t>Utilizing the handouts, My Joy List, Values to spend some time thinking about your life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5a667b968c_0_1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5a667b968c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light of stress and challenge, one thing that many people neglect is care and compassion for themselves. The cliche exists for a reason “we cannot pour from an empty cup” nor should we pressure ourselves to do so. In order to give to others, we must first and foremost give kindness to ourselves. One way to help us do this is by practicing loving-kindness meditation.</a:t>
            </a:r>
            <a:endParaRPr/>
          </a:p>
          <a:p>
            <a:pPr marL="0" lvl="0" indent="0" algn="l" rtl="0">
              <a:spcBef>
                <a:spcPts val="0"/>
              </a:spcBef>
              <a:spcAft>
                <a:spcPts val="0"/>
              </a:spcAft>
              <a:buNone/>
            </a:pPr>
            <a:endParaRPr b="1"/>
          </a:p>
          <a:p>
            <a:pPr marL="0" lvl="0" indent="0" algn="l" rtl="0">
              <a:spcBef>
                <a:spcPts val="0"/>
              </a:spcBef>
              <a:spcAft>
                <a:spcPts val="0"/>
              </a:spcAft>
              <a:buNone/>
            </a:pPr>
            <a:r>
              <a:rPr lang="en" b="1"/>
              <a:t>See handout. Do together and reflect as a group. </a:t>
            </a:r>
            <a:endParaRPr b="1"/>
          </a:p>
          <a:p>
            <a:pPr marL="0" lvl="0" indent="0" algn="l" rtl="0">
              <a:spcBef>
                <a:spcPts val="0"/>
              </a:spcBef>
              <a:spcAft>
                <a:spcPts val="0"/>
              </a:spcAft>
              <a:buNone/>
            </a:pPr>
            <a:endParaRPr/>
          </a:p>
          <a:p>
            <a:pPr marL="0" lvl="0" indent="0" algn="l" rtl="0">
              <a:spcBef>
                <a:spcPts val="0"/>
              </a:spcBef>
              <a:spcAft>
                <a:spcPts val="0"/>
              </a:spcAft>
              <a:buNone/>
            </a:pPr>
            <a:r>
              <a:rPr lang="en"/>
              <a:t>Scientists have found that practicing loving-kindness, like we just did together, wires our brains for empathy and altruism. People who practice this meditation are more likely to experience positive feelings in response to a goal and are better equipped to regulate their emotions. </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3"/>
              </a:rPr>
              <a:t>http://ggia.berkley.edu/practice/compassion_meditation</a:t>
            </a:r>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5aaf715516_0_5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5aaf715516_0_5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thoughts can work for us and unfortunately, they can sometimes work against us too. It can be good practice to ask ourselves if what we are thinking is really true. Watch for traps like “everybody” “always” and “never.”</a:t>
            </a:r>
            <a:endParaRPr/>
          </a:p>
          <a:p>
            <a:pPr marL="0" lvl="0" indent="0" algn="l" rtl="0">
              <a:spcBef>
                <a:spcPts val="0"/>
              </a:spcBef>
              <a:spcAft>
                <a:spcPts val="0"/>
              </a:spcAft>
              <a:buNone/>
            </a:pPr>
            <a:endParaRPr/>
          </a:p>
          <a:p>
            <a:pPr marL="0" lvl="0" indent="0" algn="l" rtl="0">
              <a:spcBef>
                <a:spcPts val="0"/>
              </a:spcBef>
              <a:spcAft>
                <a:spcPts val="0"/>
              </a:spcAft>
              <a:buNone/>
            </a:pPr>
            <a:r>
              <a:rPr lang="en"/>
              <a:t>In the book Uncovering Happiness by Elisha Goldstein, Ph.D we learn that when we put space between ourselves and our reactions it can change our relationship with our thoughts and self-beliefs. </a:t>
            </a:r>
            <a:endParaRPr/>
          </a:p>
          <a:p>
            <a:pPr marL="0" lvl="0" indent="0" algn="l" rtl="0">
              <a:spcBef>
                <a:spcPts val="0"/>
              </a:spcBef>
              <a:spcAft>
                <a:spcPts val="0"/>
              </a:spcAft>
              <a:buNone/>
            </a:pPr>
            <a:r>
              <a:rPr lang="en"/>
              <a:t>First ask yourself, “Is this thought true?”</a:t>
            </a:r>
            <a:endParaRPr/>
          </a:p>
          <a:p>
            <a:pPr marL="0" lvl="0" indent="0" algn="l" rtl="0">
              <a:spcBef>
                <a:spcPts val="0"/>
              </a:spcBef>
              <a:spcAft>
                <a:spcPts val="0"/>
              </a:spcAft>
              <a:buNone/>
            </a:pPr>
            <a:r>
              <a:rPr lang="en"/>
              <a:t>Then ask yourself, “Okay, but is it really true?”</a:t>
            </a:r>
            <a:endParaRPr/>
          </a:p>
          <a:p>
            <a:pPr marL="0" lvl="0" indent="0" algn="l" rtl="0">
              <a:spcBef>
                <a:spcPts val="0"/>
              </a:spcBef>
              <a:spcAft>
                <a:spcPts val="0"/>
              </a:spcAft>
              <a:buNone/>
            </a:pPr>
            <a:r>
              <a:rPr lang="en"/>
              <a:t>Next, notice how it makes you feel and name the feeling. </a:t>
            </a:r>
            <a:endParaRPr/>
          </a:p>
          <a:p>
            <a:pPr marL="0" lvl="0" indent="0" algn="l" rtl="0">
              <a:spcBef>
                <a:spcPts val="0"/>
              </a:spcBef>
              <a:spcAft>
                <a:spcPts val="0"/>
              </a:spcAft>
              <a:buNone/>
            </a:pPr>
            <a:r>
              <a:rPr lang="en"/>
              <a:t>Lastly, imagine what it would be like if you didn’t hold this belief. </a:t>
            </a:r>
            <a:endParaRPr/>
          </a:p>
          <a:p>
            <a:pPr marL="0" lvl="0" indent="0" algn="l" rtl="0">
              <a:spcBef>
                <a:spcPts val="0"/>
              </a:spcBef>
              <a:spcAft>
                <a:spcPts val="0"/>
              </a:spcAft>
              <a:buNone/>
            </a:pPr>
            <a:endParaRPr/>
          </a:p>
          <a:p>
            <a:pPr marL="0" lvl="0" indent="0" algn="l" rtl="0">
              <a:spcBef>
                <a:spcPts val="0"/>
              </a:spcBef>
              <a:spcAft>
                <a:spcPts val="0"/>
              </a:spcAft>
              <a:buNone/>
            </a:pPr>
            <a:r>
              <a:rPr lang="en"/>
              <a:t>Another way to fact-check our thoughts is by remembering RAIN. </a:t>
            </a:r>
            <a:endParaRPr/>
          </a:p>
          <a:p>
            <a:pPr marL="0" lvl="0" indent="0" algn="l" rtl="0">
              <a:spcBef>
                <a:spcPts val="0"/>
              </a:spcBef>
              <a:spcAft>
                <a:spcPts val="0"/>
              </a:spcAft>
              <a:buNone/>
            </a:pPr>
            <a:endParaRPr/>
          </a:p>
          <a:p>
            <a:pPr marL="0" lvl="0" indent="0" algn="l" rtl="0">
              <a:spcBef>
                <a:spcPts val="0"/>
              </a:spcBef>
              <a:spcAft>
                <a:spcPts val="0"/>
              </a:spcAft>
              <a:buNone/>
            </a:pPr>
            <a:r>
              <a:rPr lang="en" b="1"/>
              <a:t>Go over RAIN handouts together. </a:t>
            </a:r>
            <a:endParaRPr b="1"/>
          </a:p>
          <a:p>
            <a:pPr marL="0" lvl="0" indent="0" algn="l" rtl="0">
              <a:spcBef>
                <a:spcPts val="0"/>
              </a:spcBef>
              <a:spcAft>
                <a:spcPts val="0"/>
              </a:spcAft>
              <a:buClr>
                <a:schemeClr val="dk1"/>
              </a:buClr>
              <a:buSzPts val="1100"/>
              <a:buFont typeface="Arial"/>
              <a:buNone/>
            </a:pPr>
            <a:r>
              <a:rPr lang="en" b="1">
                <a:solidFill>
                  <a:schemeClr val="dk1"/>
                </a:solidFill>
              </a:rPr>
              <a:t>Handout from Taking Care of You “Find Shades of Grey” </a:t>
            </a:r>
            <a:endParaRPr b="1"/>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5a667b968c_0_1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5a667b968c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Review Hopeful Options handout.  </a:t>
            </a: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5a667b968c_0_1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5a667b968c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brainstorm some self care ideas. </a:t>
            </a:r>
            <a:endParaRPr/>
          </a:p>
          <a:p>
            <a:pPr marL="0" lvl="0" indent="0" algn="l" rtl="0">
              <a:spcBef>
                <a:spcPts val="0"/>
              </a:spcBef>
              <a:spcAft>
                <a:spcPts val="0"/>
              </a:spcAft>
              <a:buNone/>
            </a:pPr>
            <a:r>
              <a:rPr lang="en"/>
              <a:t>Using this list or some of your own ideas, fill out the “At the end of this program” handout. </a:t>
            </a:r>
            <a:endParaRPr/>
          </a:p>
          <a:p>
            <a:pPr marL="0" lvl="0" indent="0" algn="l" rtl="0">
              <a:spcBef>
                <a:spcPts val="0"/>
              </a:spcBef>
              <a:spcAft>
                <a:spcPts val="0"/>
              </a:spcAft>
              <a:buNone/>
            </a:pPr>
            <a:r>
              <a:rPr lang="en" b="1"/>
              <a:t>Have your participants write themselves a letter that you will mail to them in 30-60 days.</a:t>
            </a:r>
            <a:endParaRPr b="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5aaf715516_0_5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5aaf715516_0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t>Optional warm-up: Read the statements one at a time. Tell the group to raise their hand and shout “That’s me!” if the statement rings true for them. </a:t>
            </a:r>
            <a:endParaRPr i="1"/>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5ab09ef079_1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5ab09ef079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questions do you have?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5aaf715516_0_5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5aaf715516_0_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Yes, we’ve all experienced stress in some form. But let’s spend a moment talking about stress what stress is and what stress isn’t.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First of all,  </a:t>
            </a:r>
            <a:r>
              <a:rPr lang="en" sz="1200" u="sng">
                <a:solidFill>
                  <a:schemeClr val="dk1"/>
                </a:solidFill>
                <a:latin typeface="Calibri"/>
                <a:ea typeface="Calibri"/>
                <a:cs typeface="Calibri"/>
                <a:sym typeface="Calibri"/>
              </a:rPr>
              <a:t>Not all stress is bad</a:t>
            </a:r>
            <a:r>
              <a:rPr lang="en" sz="1200">
                <a:solidFill>
                  <a:schemeClr val="dk1"/>
                </a:solidFill>
                <a:latin typeface="Calibri"/>
                <a:ea typeface="Calibri"/>
                <a:cs typeface="Calibri"/>
                <a:sym typeface="Calibri"/>
              </a:rPr>
              <a:t>. In fact stress can be a great </a:t>
            </a:r>
            <a:r>
              <a:rPr lang="en" sz="1200" b="1">
                <a:solidFill>
                  <a:schemeClr val="dk1"/>
                </a:solidFill>
                <a:latin typeface="Calibri"/>
                <a:ea typeface="Calibri"/>
                <a:cs typeface="Calibri"/>
                <a:sym typeface="Calibri"/>
              </a:rPr>
              <a:t>motivator</a:t>
            </a:r>
            <a:r>
              <a:rPr lang="en" sz="1200">
                <a:solidFill>
                  <a:schemeClr val="dk1"/>
                </a:solidFill>
                <a:latin typeface="Calibri"/>
                <a:ea typeface="Calibri"/>
                <a:cs typeface="Calibri"/>
                <a:sym typeface="Calibri"/>
              </a:rPr>
              <a:t>. For instance, stress can motivate us to move on, ask for help, or try something new.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We can experience,</a:t>
            </a:r>
            <a:r>
              <a:rPr lang="en" sz="1200" b="1">
                <a:solidFill>
                  <a:schemeClr val="dk1"/>
                </a:solidFill>
                <a:latin typeface="Calibri"/>
                <a:ea typeface="Calibri"/>
                <a:cs typeface="Calibri"/>
                <a:sym typeface="Calibri"/>
              </a:rPr>
              <a:t> Positive stress </a:t>
            </a:r>
            <a:r>
              <a:rPr lang="en" sz="1200">
                <a:solidFill>
                  <a:schemeClr val="dk1"/>
                </a:solidFill>
                <a:latin typeface="Calibri"/>
                <a:ea typeface="Calibri"/>
                <a:cs typeface="Calibri"/>
                <a:sym typeface="Calibri"/>
              </a:rPr>
              <a:t>like a new job, birth of a child or grandchild, or joining a new exercise group. These stressors may elicit our brains and bodies to respond. Our brains might send us stress hormones that flood our body and prepare us for action. That’s the feeling like there is a lump in your throat or a weight on your chest. What signs does your body give you to tell you there is stress in your life?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Another kind of stress is called</a:t>
            </a:r>
            <a:r>
              <a:rPr lang="en" sz="1200" b="1">
                <a:solidFill>
                  <a:schemeClr val="dk1"/>
                </a:solidFill>
                <a:latin typeface="Calibri"/>
                <a:ea typeface="Calibri"/>
                <a:cs typeface="Calibri"/>
                <a:sym typeface="Calibri"/>
              </a:rPr>
              <a:t> Tolerable stress.</a:t>
            </a:r>
            <a:r>
              <a:rPr lang="en" sz="1200">
                <a:solidFill>
                  <a:schemeClr val="dk1"/>
                </a:solidFill>
                <a:latin typeface="Calibri"/>
                <a:ea typeface="Calibri"/>
                <a:cs typeface="Calibri"/>
                <a:sym typeface="Calibri"/>
              </a:rPr>
              <a:t> These stressors tend to be more serious- </a:t>
            </a:r>
            <a:r>
              <a:rPr lang="en" sz="1200" i="1">
                <a:solidFill>
                  <a:schemeClr val="dk1"/>
                </a:solidFill>
                <a:latin typeface="Calibri"/>
                <a:ea typeface="Calibri"/>
                <a:cs typeface="Calibri"/>
                <a:sym typeface="Calibri"/>
              </a:rPr>
              <a:t>loss of a job, divorce, financial difficulty</a:t>
            </a:r>
            <a:r>
              <a:rPr lang="en" sz="1200">
                <a:solidFill>
                  <a:schemeClr val="dk1"/>
                </a:solidFill>
                <a:latin typeface="Calibri"/>
                <a:ea typeface="Calibri"/>
                <a:cs typeface="Calibri"/>
                <a:sym typeface="Calibri"/>
              </a:rPr>
              <a:t>- but in the presence of a </a:t>
            </a:r>
            <a:r>
              <a:rPr lang="en" sz="1200" u="sng">
                <a:solidFill>
                  <a:schemeClr val="dk1"/>
                </a:solidFill>
                <a:latin typeface="Calibri"/>
                <a:ea typeface="Calibri"/>
                <a:cs typeface="Calibri"/>
                <a:sym typeface="Calibri"/>
              </a:rPr>
              <a:t>supportive relationship</a:t>
            </a:r>
            <a:r>
              <a:rPr lang="en" sz="1200">
                <a:solidFill>
                  <a:schemeClr val="dk1"/>
                </a:solidFill>
                <a:latin typeface="Calibri"/>
                <a:ea typeface="Calibri"/>
                <a:cs typeface="Calibri"/>
                <a:sym typeface="Calibri"/>
              </a:rPr>
              <a:t> can be tolerated and overcome.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Then there is </a:t>
            </a:r>
            <a:r>
              <a:rPr lang="en" sz="1200" b="1">
                <a:solidFill>
                  <a:schemeClr val="dk1"/>
                </a:solidFill>
                <a:latin typeface="Calibri"/>
                <a:ea typeface="Calibri"/>
                <a:cs typeface="Calibri"/>
                <a:sym typeface="Calibri"/>
              </a:rPr>
              <a:t>toxic stress</a:t>
            </a:r>
            <a:r>
              <a:rPr lang="en" sz="1200">
                <a:solidFill>
                  <a:schemeClr val="dk1"/>
                </a:solidFill>
                <a:latin typeface="Calibri"/>
                <a:ea typeface="Calibri"/>
                <a:cs typeface="Calibri"/>
                <a:sym typeface="Calibri"/>
              </a:rPr>
              <a:t> which if left unaddressed can be detrimental to our health and wellbeing. In the presence of stress, resilience is our lifesaver.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u="sng">
                <a:solidFill>
                  <a:schemeClr val="hlink"/>
                </a:solidFill>
                <a:hlinkClick r:id="rId3"/>
              </a:rPr>
              <a:t>https://developingchild.harvard.edu/science/key-concepts/toxic-stress/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56e5fa4748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g56e5fa4748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 sz="1100" b="1">
                <a:latin typeface="Arial"/>
                <a:ea typeface="Arial"/>
                <a:cs typeface="Arial"/>
                <a:sym typeface="Arial"/>
              </a:rPr>
              <a:t>Please take just a moment to ponder this quote…..GIVE them 30 seconds….I want you to jot down your thoughts on how this might be different than what you have been told about resilience….it’s incredibly hopeful to understand that resilience can be learned and grown. That no matter how difficult circumstances might become we can do something to weather the storm.</a:t>
            </a: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b="1">
              <a:latin typeface="Arial"/>
              <a:ea typeface="Arial"/>
              <a:cs typeface="Arial"/>
              <a:sym typeface="Arial"/>
            </a:endParaRPr>
          </a:p>
          <a:p>
            <a:pPr marL="0" marR="0" lvl="0" indent="0" algn="l" rtl="0">
              <a:spcBef>
                <a:spcPts val="0"/>
              </a:spcBef>
              <a:spcAft>
                <a:spcPts val="0"/>
              </a:spcAft>
              <a:buNone/>
            </a:pPr>
            <a:endParaRPr/>
          </a:p>
          <a:p>
            <a:pPr marL="0" marR="0" lvl="0" indent="0" algn="l" rtl="0">
              <a:lnSpc>
                <a:spcPct val="115000"/>
              </a:lnSpc>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None/>
            </a:pPr>
            <a:endParaRPr sz="1200" b="0" i="0" u="none" strike="noStrike" cap="none">
              <a:solidFill>
                <a:schemeClr val="dk1"/>
              </a:solidFill>
              <a:latin typeface="Calibri"/>
              <a:ea typeface="Calibri"/>
              <a:cs typeface="Calibri"/>
              <a:sym typeface="Calibri"/>
            </a:endParaRPr>
          </a:p>
          <a:p>
            <a:pPr marL="342842" marR="0" lvl="0" indent="-266642" algn="l" rtl="0">
              <a:lnSpc>
                <a:spcPct val="115000"/>
              </a:lnSpc>
              <a:spcBef>
                <a:spcPts val="1000"/>
              </a:spcBef>
              <a:spcAft>
                <a:spcPts val="0"/>
              </a:spcAft>
              <a:buClr>
                <a:schemeClr val="dk1"/>
              </a:buClr>
              <a:buSzPts val="1200"/>
              <a:buFont typeface="Noto Sans Symbols"/>
              <a:buNone/>
            </a:pPr>
            <a:endParaRPr sz="1200" b="0" i="0" u="none" strike="noStrike" cap="none">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None/>
            </a:pPr>
            <a:endParaRPr sz="1200" b="0" i="0" u="none" strike="noStrike" cap="none">
              <a:solidFill>
                <a:schemeClr val="dk1"/>
              </a:solidFill>
              <a:latin typeface="Calibri"/>
              <a:ea typeface="Calibri"/>
              <a:cs typeface="Calibri"/>
              <a:sym typeface="Calibri"/>
            </a:endParaRPr>
          </a:p>
          <a:p>
            <a:pPr marL="342842" marR="0" lvl="0" indent="-266642" algn="l" rtl="0">
              <a:lnSpc>
                <a:spcPct val="115000"/>
              </a:lnSpc>
              <a:spcBef>
                <a:spcPts val="1000"/>
              </a:spcBef>
              <a:spcAft>
                <a:spcPts val="0"/>
              </a:spcAft>
              <a:buClr>
                <a:schemeClr val="dk1"/>
              </a:buClr>
              <a:buSzPts val="1200"/>
              <a:buFont typeface="Noto Sans Symbols"/>
              <a:buNone/>
            </a:pPr>
            <a:endParaRPr sz="1200" b="0" i="0" u="none" strike="noStrike" cap="none">
              <a:solidFill>
                <a:schemeClr val="dk1"/>
              </a:solidFill>
              <a:latin typeface="Calibri"/>
              <a:ea typeface="Calibri"/>
              <a:cs typeface="Calibri"/>
              <a:sym typeface="Calibri"/>
            </a:endParaRPr>
          </a:p>
          <a:p>
            <a:pPr marL="342842" marR="0" lvl="0" indent="-266642" algn="l" rtl="0">
              <a:lnSpc>
                <a:spcPct val="115000"/>
              </a:lnSpc>
              <a:spcBef>
                <a:spcPts val="1000"/>
              </a:spcBef>
              <a:spcAft>
                <a:spcPts val="0"/>
              </a:spcAft>
              <a:buClr>
                <a:schemeClr val="dk1"/>
              </a:buClr>
              <a:buSzPts val="1200"/>
              <a:buFont typeface="Noto Sans Symbols"/>
              <a:buNone/>
            </a:pPr>
            <a:endParaRPr sz="1200" b="0" i="0" u="none" strike="noStrike" cap="none">
              <a:solidFill>
                <a:schemeClr val="dk1"/>
              </a:solidFill>
              <a:latin typeface="Calibri"/>
              <a:ea typeface="Calibri"/>
              <a:cs typeface="Calibri"/>
              <a:sym typeface="Calibri"/>
            </a:endParaRPr>
          </a:p>
          <a:p>
            <a:pPr marL="0" marR="0" lvl="0" indent="0" algn="l" rtl="0">
              <a:spcBef>
                <a:spcPts val="1000"/>
              </a:spcBef>
              <a:spcAft>
                <a:spcPts val="0"/>
              </a:spcAft>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56e5fa474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g56e5fa474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latin typeface="Arial"/>
                <a:ea typeface="Arial"/>
                <a:cs typeface="Arial"/>
                <a:sym typeface="Arial"/>
              </a:rPr>
              <a:t>The American Psychiatric Association defines resilience as: </a:t>
            </a:r>
            <a:r>
              <a:rPr lang="en" b="1">
                <a:highlight>
                  <a:srgbClr val="FFFFFF"/>
                </a:highlight>
                <a:latin typeface="Arial"/>
                <a:ea typeface="Arial"/>
                <a:cs typeface="Arial"/>
                <a:sym typeface="Arial"/>
              </a:rPr>
              <a:t>“Resilience is the process of adapting well in the face of adversity, trauma, tragedy, threats or significant sources of</a:t>
            </a:r>
            <a:r>
              <a:rPr lang="en" b="1">
                <a:highlight>
                  <a:srgbClr val="FFFFFF"/>
                </a:highlight>
                <a:uFill>
                  <a:noFill/>
                </a:uFill>
                <a:latin typeface="Arial"/>
                <a:ea typeface="Arial"/>
                <a:cs typeface="Arial"/>
                <a:sym typeface="Arial"/>
                <a:hlinkClick r:id="rId3"/>
              </a:rPr>
              <a:t> stress</a:t>
            </a:r>
            <a:r>
              <a:rPr lang="en" b="1">
                <a:latin typeface="Arial"/>
                <a:ea typeface="Arial"/>
                <a:cs typeface="Arial"/>
                <a:sym typeface="Arial"/>
              </a:rPr>
              <a:t>”</a:t>
            </a:r>
            <a:r>
              <a:rPr lang="en" sz="1100" b="1">
                <a:latin typeface="Arial"/>
                <a:ea typeface="Arial"/>
                <a:cs typeface="Arial"/>
                <a:sym typeface="Arial"/>
              </a:rPr>
              <a:t> As we think about this definition some things stand out. There is a shift away from surviving a stressor to thriving with adversity. This is a strengths-based approach to thinking about resilience. It provides each of us with a map to increased resilience and well-being.</a:t>
            </a: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b="1">
                <a:latin typeface="Arial"/>
                <a:ea typeface="Arial"/>
                <a:cs typeface="Arial"/>
                <a:sym typeface="Arial"/>
              </a:rPr>
              <a:t>Most important to note, is this list of character traits is not complete. Resilient people show a lot of different qualities. There are definitely some that are more common; the belief in hope is important. Knowing that you will make it through your adversity is really critical.</a:t>
            </a:r>
            <a:endParaRPr b="1">
              <a:latin typeface="Arial"/>
              <a:ea typeface="Arial"/>
              <a:cs typeface="Arial"/>
              <a:sym typeface="Arial"/>
            </a:endParaRPr>
          </a:p>
          <a:p>
            <a:pPr marL="0" marR="0" lvl="0" indent="0" algn="l" rtl="0">
              <a:spcBef>
                <a:spcPts val="0"/>
              </a:spcBef>
              <a:spcAft>
                <a:spcPts val="0"/>
              </a:spcAft>
              <a:buNone/>
            </a:pP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1" name="Google Shape;91;g56e5fa474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5aaf715516_0_5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5aaf715516_0_5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Healthy, supportive relationships are key, in a bit my colleagues are going to dig deeper into the research of relationships and give you some resources and tools.</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Let’s talk about Planning, when life gets really hard, it’s so important to go back to basic life skills. Supporting each other in making lists, utilizing reminders, and creating space for mistakes is fundamental when a major life stressor is present. Reminding ourselves that our brains have a limited capacity to process and focus when under duress is so important. We need to have some support mechanisms in place for those times of stress.</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Communication and Problem Solving becomes even more important when someone is needing to grow more resilient. WE will dicuss that further in a few minutes.</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Feelings and managing impulses are a part of growing socially and emotionally competent. These skills are also ones that you can learn and teach. We give you some concrete examples and ideas in the resources section.</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56e5fa4748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56e5fa4748_0_1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100">
                <a:latin typeface="Arial"/>
                <a:ea typeface="Arial"/>
                <a:cs typeface="Arial"/>
                <a:sym typeface="Arial"/>
              </a:rPr>
              <a:t>Here is another perspective that comes out of the ACE research with Dr Felitti. We need to pay attention to the fact that the experiences in childhood make a lifelong impact on people. Our ability to create safe and compassionate interactions will build trust within people. That trust is a starting point to a safe and healthy way of responding to challenges. If we give people the opportunity to talk about their history we begin to support change and positive experiences. We can support people as they assess their strengths and identify areas of potential growth.</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sz="1100" b="1">
                <a:latin typeface="Arial"/>
                <a:ea typeface="Arial"/>
                <a:cs typeface="Arial"/>
                <a:sym typeface="Arial"/>
              </a:rPr>
              <a:t>Let’s move on to some skills we can begin to teach to increase resilience.</a:t>
            </a:r>
            <a:endParaRPr sz="1100" b="1">
              <a:latin typeface="Arial"/>
              <a:ea typeface="Arial"/>
              <a:cs typeface="Arial"/>
              <a:sym typeface="Arial"/>
            </a:endParaRPr>
          </a:p>
          <a:p>
            <a:pPr marL="0" lvl="0" indent="0" algn="l" rtl="0">
              <a:spcBef>
                <a:spcPts val="0"/>
              </a:spcBef>
              <a:spcAft>
                <a:spcPts val="0"/>
              </a:spcAft>
              <a:buNone/>
            </a:pPr>
            <a:endParaRPr/>
          </a:p>
        </p:txBody>
      </p:sp>
      <p:sp>
        <p:nvSpPr>
          <p:cNvPr id="106" name="Google Shape;106;g56e5fa4748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ab09ef079_1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ab09ef079_1_1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100">
                <a:latin typeface="Arial"/>
                <a:ea typeface="Arial"/>
                <a:cs typeface="Arial"/>
                <a:sym typeface="Arial"/>
              </a:rPr>
              <a:t>Here is another perspective that comes out of the ACE research with Dr Felitti. We need to pay attention to the fact that the experiences in childhood make a lifelong impact on people. Our ability to create safe and compassionate interactions will build trust within people. That trust is a starting point to a safe and healthy way of responding to challenges. If we give people the opportunity to talk about their history we begin to support change and positive experiences. We can support people as they assess their strengths and identify areas of potential growth.</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sz="1100" b="1">
                <a:latin typeface="Arial"/>
                <a:ea typeface="Arial"/>
                <a:cs typeface="Arial"/>
                <a:sym typeface="Arial"/>
              </a:rPr>
              <a:t>Let’s move on to some skills we can begin to teach to increase resilience.</a:t>
            </a:r>
            <a:endParaRPr sz="1100" b="1">
              <a:latin typeface="Arial"/>
              <a:ea typeface="Arial"/>
              <a:cs typeface="Arial"/>
              <a:sym typeface="Arial"/>
            </a:endParaRPr>
          </a:p>
          <a:p>
            <a:pPr marL="0" lvl="0" indent="0" algn="l" rtl="0">
              <a:spcBef>
                <a:spcPts val="0"/>
              </a:spcBef>
              <a:spcAft>
                <a:spcPts val="0"/>
              </a:spcAft>
              <a:buNone/>
            </a:pPr>
            <a:endParaRPr/>
          </a:p>
        </p:txBody>
      </p:sp>
      <p:sp>
        <p:nvSpPr>
          <p:cNvPr id="114" name="Google Shape;114;g5ab09ef079_1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5a667b968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5a667b96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Dr. Brene Brown says we are born “wired for connection” and claims that connection is a basic human need for survival. The resilience research backs this up. </a:t>
            </a:r>
            <a:endParaRPr/>
          </a:p>
          <a:p>
            <a:pPr marL="0" lvl="0" indent="0" algn="l" rtl="0">
              <a:spcBef>
                <a:spcPts val="0"/>
              </a:spcBef>
              <a:spcAft>
                <a:spcPts val="0"/>
              </a:spcAft>
              <a:buNone/>
            </a:pPr>
            <a:endParaRPr/>
          </a:p>
          <a:p>
            <a:pPr marL="0" lvl="0" indent="0" algn="l" rtl="0">
              <a:spcBef>
                <a:spcPts val="0"/>
              </a:spcBef>
              <a:spcAft>
                <a:spcPts val="0"/>
              </a:spcAft>
              <a:buNone/>
            </a:pPr>
            <a:r>
              <a:rPr lang="en"/>
              <a:t>“Good relationships with close family members, friends, or others are important. Accepting help and support from those who care about you and will listen to you strengthens resilience. Some people find that being active in civic groups, faith based organizations, or other local groups provides social support and can help with reclaiming hope. Assisting others in their time of need also can benefit the helper.”</a:t>
            </a:r>
            <a:endParaRPr/>
          </a:p>
          <a:p>
            <a:pPr marL="0" lvl="0" indent="0" algn="l" rtl="0">
              <a:spcBef>
                <a:spcPts val="0"/>
              </a:spcBef>
              <a:spcAft>
                <a:spcPts val="0"/>
              </a:spcAft>
              <a:buNone/>
            </a:pPr>
            <a:endParaRPr/>
          </a:p>
          <a:p>
            <a:pPr marL="0" lvl="0" indent="0" algn="l" rtl="0">
              <a:spcBef>
                <a:spcPts val="0"/>
              </a:spcBef>
              <a:spcAft>
                <a:spcPts val="0"/>
              </a:spcAft>
              <a:buNone/>
            </a:pPr>
            <a:r>
              <a:rPr lang="en" b="1"/>
              <a:t>Have participants take a moment to answer the questions on the “Choosing Friends” handout then briefly reflect in large group.</a:t>
            </a:r>
            <a:endParaRPr b="1"/>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i="1">
                <a:solidFill>
                  <a:schemeClr val="dk1"/>
                </a:solidFill>
              </a:rPr>
              <a:t>Excerpt from: “The Road to Resilience” American Psychological Association apa.org/helpcenter/road-resilience.aspx</a:t>
            </a:r>
            <a:endParaRPr i="1"/>
          </a:p>
          <a:p>
            <a:pPr marL="0" lvl="0" indent="0" algn="l" rtl="0">
              <a:spcBef>
                <a:spcPts val="0"/>
              </a:spcBef>
              <a:spcAft>
                <a:spcPts val="0"/>
              </a:spcAft>
              <a:buNone/>
            </a:pPr>
            <a:endParaRPr i="1"/>
          </a:p>
          <a:p>
            <a:pPr marL="0" lvl="0" indent="0" algn="l" rtl="0">
              <a:spcBef>
                <a:spcPts val="0"/>
              </a:spcBef>
              <a:spcAft>
                <a:spcPts val="0"/>
              </a:spcAft>
              <a:buNone/>
            </a:pPr>
            <a:r>
              <a:rPr lang="en" i="1"/>
              <a:t>2017 Brene Brown LLC brenebrown.com </a:t>
            </a:r>
            <a:endParaRPr i="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1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1600"/>
              </a:spcBef>
              <a:spcAft>
                <a:spcPts val="160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56"/>
        <p:cNvGrpSpPr/>
        <p:nvPr/>
      </p:nvGrpSpPr>
      <p:grpSpPr>
        <a:xfrm>
          <a:off x="0" y="0"/>
          <a:ext cx="0" cy="0"/>
          <a:chOff x="0" y="0"/>
          <a:chExt cx="0" cy="0"/>
        </a:xfrm>
      </p:grpSpPr>
      <p:sp>
        <p:nvSpPr>
          <p:cNvPr id="57" name="Google Shape;57;p14"/>
          <p:cNvSpPr txBox="1">
            <a:spLocks noGrp="1"/>
          </p:cNvSpPr>
          <p:nvPr>
            <p:ph type="sldNum" idx="12"/>
          </p:nvPr>
        </p:nvSpPr>
        <p:spPr>
          <a:xfrm>
            <a:off x="76200" y="4800603"/>
            <a:ext cx="990600" cy="2286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100">
                <a:solidFill>
                  <a:srgbClr val="CD921A"/>
                </a:solidFill>
                <a:latin typeface="Calibri"/>
                <a:ea typeface="Calibri"/>
                <a:cs typeface="Calibri"/>
                <a:sym typeface="Calibri"/>
              </a:defRPr>
            </a:lvl1pPr>
            <a:lvl2pPr marL="0" marR="0" lvl="1" indent="0" algn="l" rtl="0">
              <a:spcBef>
                <a:spcPts val="0"/>
              </a:spcBef>
              <a:buNone/>
              <a:defRPr sz="1100">
                <a:solidFill>
                  <a:srgbClr val="CD921A"/>
                </a:solidFill>
                <a:latin typeface="Calibri"/>
                <a:ea typeface="Calibri"/>
                <a:cs typeface="Calibri"/>
                <a:sym typeface="Calibri"/>
              </a:defRPr>
            </a:lvl2pPr>
            <a:lvl3pPr marL="0" marR="0" lvl="2" indent="0" algn="l" rtl="0">
              <a:spcBef>
                <a:spcPts val="0"/>
              </a:spcBef>
              <a:buNone/>
              <a:defRPr sz="1100">
                <a:solidFill>
                  <a:srgbClr val="CD921A"/>
                </a:solidFill>
                <a:latin typeface="Calibri"/>
                <a:ea typeface="Calibri"/>
                <a:cs typeface="Calibri"/>
                <a:sym typeface="Calibri"/>
              </a:defRPr>
            </a:lvl3pPr>
            <a:lvl4pPr marL="0" marR="0" lvl="3" indent="0" algn="l" rtl="0">
              <a:spcBef>
                <a:spcPts val="0"/>
              </a:spcBef>
              <a:buNone/>
              <a:defRPr sz="1100">
                <a:solidFill>
                  <a:srgbClr val="CD921A"/>
                </a:solidFill>
                <a:latin typeface="Calibri"/>
                <a:ea typeface="Calibri"/>
                <a:cs typeface="Calibri"/>
                <a:sym typeface="Calibri"/>
              </a:defRPr>
            </a:lvl4pPr>
            <a:lvl5pPr marL="0" marR="0" lvl="4" indent="0" algn="l" rtl="0">
              <a:spcBef>
                <a:spcPts val="0"/>
              </a:spcBef>
              <a:buNone/>
              <a:defRPr sz="1100">
                <a:solidFill>
                  <a:srgbClr val="CD921A"/>
                </a:solidFill>
                <a:latin typeface="Calibri"/>
                <a:ea typeface="Calibri"/>
                <a:cs typeface="Calibri"/>
                <a:sym typeface="Calibri"/>
              </a:defRPr>
            </a:lvl5pPr>
            <a:lvl6pPr marL="0" marR="0" lvl="5" indent="0" algn="l" rtl="0">
              <a:spcBef>
                <a:spcPts val="0"/>
              </a:spcBef>
              <a:buNone/>
              <a:defRPr sz="1100">
                <a:solidFill>
                  <a:srgbClr val="CD921A"/>
                </a:solidFill>
                <a:latin typeface="Calibri"/>
                <a:ea typeface="Calibri"/>
                <a:cs typeface="Calibri"/>
                <a:sym typeface="Calibri"/>
              </a:defRPr>
            </a:lvl6pPr>
            <a:lvl7pPr marL="0" marR="0" lvl="6" indent="0" algn="l" rtl="0">
              <a:spcBef>
                <a:spcPts val="0"/>
              </a:spcBef>
              <a:buNone/>
              <a:defRPr sz="1100">
                <a:solidFill>
                  <a:srgbClr val="CD921A"/>
                </a:solidFill>
                <a:latin typeface="Calibri"/>
                <a:ea typeface="Calibri"/>
                <a:cs typeface="Calibri"/>
                <a:sym typeface="Calibri"/>
              </a:defRPr>
            </a:lvl7pPr>
            <a:lvl8pPr marL="0" marR="0" lvl="7" indent="0" algn="l" rtl="0">
              <a:spcBef>
                <a:spcPts val="0"/>
              </a:spcBef>
              <a:buNone/>
              <a:defRPr sz="1100">
                <a:solidFill>
                  <a:srgbClr val="CD921A"/>
                </a:solidFill>
                <a:latin typeface="Calibri"/>
                <a:ea typeface="Calibri"/>
                <a:cs typeface="Calibri"/>
                <a:sym typeface="Calibri"/>
              </a:defRPr>
            </a:lvl8pPr>
            <a:lvl9pPr marL="0" marR="0" lvl="8" indent="0" algn="l" rtl="0">
              <a:spcBef>
                <a:spcPts val="0"/>
              </a:spcBef>
              <a:buNone/>
              <a:defRPr sz="1100">
                <a:solidFill>
                  <a:srgbClr val="CD921A"/>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comments" Target="../comments/commen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comments" Target="../comments/commen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www.apa.org/topics/stress/index.aspx"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6A94D">
            <a:alpha val="16920"/>
          </a:srgbClr>
        </a:solidFill>
        <a:effectLst/>
      </p:bgPr>
    </p:bg>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423250" y="261900"/>
            <a:ext cx="6848700" cy="183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b="1">
                <a:solidFill>
                  <a:srgbClr val="274E13"/>
                </a:solidFill>
                <a:latin typeface="Indie Flower"/>
                <a:ea typeface="Indie Flower"/>
                <a:cs typeface="Indie Flower"/>
                <a:sym typeface="Indie Flower"/>
              </a:rPr>
              <a:t> Stress </a:t>
            </a:r>
            <a:endParaRPr sz="7200" b="1">
              <a:solidFill>
                <a:srgbClr val="274E13"/>
              </a:solidFill>
              <a:latin typeface="Indie Flower"/>
              <a:ea typeface="Indie Flower"/>
              <a:cs typeface="Indie Flower"/>
              <a:sym typeface="Indie Flower"/>
            </a:endParaRPr>
          </a:p>
          <a:p>
            <a:pPr marL="0" lvl="0" indent="0" algn="ctr" rtl="0">
              <a:spcBef>
                <a:spcPts val="0"/>
              </a:spcBef>
              <a:spcAft>
                <a:spcPts val="0"/>
              </a:spcAft>
              <a:buNone/>
            </a:pPr>
            <a:r>
              <a:rPr lang="en" sz="7200" b="1">
                <a:solidFill>
                  <a:srgbClr val="274E13"/>
                </a:solidFill>
                <a:latin typeface="Indie Flower"/>
                <a:ea typeface="Indie Flower"/>
                <a:cs typeface="Indie Flower"/>
                <a:sym typeface="Indie Flower"/>
              </a:rPr>
              <a:t>&amp; Resilience       </a:t>
            </a:r>
            <a:endParaRPr sz="7200" b="1">
              <a:solidFill>
                <a:srgbClr val="274E13"/>
              </a:solidFill>
              <a:latin typeface="Indie Flower"/>
              <a:ea typeface="Indie Flower"/>
              <a:cs typeface="Indie Flower"/>
              <a:sym typeface="Indie Flower"/>
            </a:endParaRPr>
          </a:p>
        </p:txBody>
      </p:sp>
      <p:sp>
        <p:nvSpPr>
          <p:cNvPr id="63" name="Google Shape;63;p15"/>
          <p:cNvSpPr txBox="1">
            <a:spLocks noGrp="1"/>
          </p:cNvSpPr>
          <p:nvPr>
            <p:ph type="body" idx="1"/>
          </p:nvPr>
        </p:nvSpPr>
        <p:spPr>
          <a:xfrm>
            <a:off x="844750" y="2449650"/>
            <a:ext cx="6005700" cy="1556700"/>
          </a:xfrm>
          <a:prstGeom prst="rect">
            <a:avLst/>
          </a:prstGeom>
        </p:spPr>
        <p:txBody>
          <a:bodyPr spcFirstLastPara="1" wrap="square" lIns="91425" tIns="91425" rIns="91425" bIns="91425" anchor="t" anchorCtr="0">
            <a:noAutofit/>
          </a:bodyPr>
          <a:lstStyle/>
          <a:p>
            <a:pPr marL="0" lvl="0" indent="0" algn="ctr" rtl="0">
              <a:spcBef>
                <a:spcPts val="1000"/>
              </a:spcBef>
              <a:spcAft>
                <a:spcPts val="0"/>
              </a:spcAft>
              <a:buNone/>
            </a:pPr>
            <a:r>
              <a:rPr lang="en" sz="2400" b="1">
                <a:solidFill>
                  <a:srgbClr val="274E13"/>
                </a:solidFill>
                <a:latin typeface="Arial"/>
                <a:ea typeface="Arial"/>
                <a:cs typeface="Arial"/>
                <a:sym typeface="Arial"/>
              </a:rPr>
              <a:t>Presented by: Mandi Dornfeld and Tenley Koehler </a:t>
            </a:r>
            <a:endParaRPr sz="2400" b="1">
              <a:solidFill>
                <a:srgbClr val="274E13"/>
              </a:solidFill>
              <a:latin typeface="Arial"/>
              <a:ea typeface="Arial"/>
              <a:cs typeface="Arial"/>
              <a:sym typeface="Arial"/>
            </a:endParaRPr>
          </a:p>
          <a:p>
            <a:pPr marL="0" lvl="0" indent="0" algn="ctr" rtl="0">
              <a:spcBef>
                <a:spcPts val="1600"/>
              </a:spcBef>
              <a:spcAft>
                <a:spcPts val="1600"/>
              </a:spcAft>
              <a:buNone/>
            </a:pPr>
            <a:r>
              <a:rPr lang="en" sz="2400" b="1">
                <a:solidFill>
                  <a:srgbClr val="274E13"/>
                </a:solidFill>
                <a:latin typeface="Arial"/>
                <a:ea typeface="Arial"/>
                <a:cs typeface="Arial"/>
                <a:sym typeface="Arial"/>
              </a:rPr>
              <a:t>2019 WAHCE State Conference  </a:t>
            </a:r>
            <a:endParaRPr sz="2400" b="1">
              <a:solidFill>
                <a:srgbClr val="274E13"/>
              </a:solidFill>
              <a:latin typeface="Arial"/>
              <a:ea typeface="Arial"/>
              <a:cs typeface="Arial"/>
              <a:sym typeface="Arial"/>
            </a:endParaRPr>
          </a:p>
        </p:txBody>
      </p:sp>
      <p:pic>
        <p:nvPicPr>
          <p:cNvPr id="64" name="Google Shape;64;p15"/>
          <p:cNvPicPr preferRelativeResize="0"/>
          <p:nvPr/>
        </p:nvPicPr>
        <p:blipFill rotWithShape="1">
          <a:blip r:embed="rId3">
            <a:alphaModFix amt="76000"/>
          </a:blip>
          <a:srcRect l="30433" r="11599"/>
          <a:stretch/>
        </p:blipFill>
        <p:spPr>
          <a:xfrm>
            <a:off x="7156175" y="0"/>
            <a:ext cx="1987825" cy="5143500"/>
          </a:xfrm>
          <a:prstGeom prst="rect">
            <a:avLst/>
          </a:prstGeom>
          <a:noFill/>
          <a:ln>
            <a:noFill/>
          </a:ln>
        </p:spPr>
      </p:pic>
      <p:pic>
        <p:nvPicPr>
          <p:cNvPr id="65" name="Google Shape;65;p15"/>
          <p:cNvPicPr preferRelativeResize="0"/>
          <p:nvPr/>
        </p:nvPicPr>
        <p:blipFill>
          <a:blip r:embed="rId4">
            <a:alphaModFix/>
          </a:blip>
          <a:stretch>
            <a:fillRect/>
          </a:stretch>
        </p:blipFill>
        <p:spPr>
          <a:xfrm>
            <a:off x="1835587" y="4137800"/>
            <a:ext cx="4024024" cy="8591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6A94D">
            <a:alpha val="16920"/>
          </a:srgbClr>
        </a:solidFill>
        <a:effectLst/>
      </p:bgPr>
    </p:bg>
    <p:spTree>
      <p:nvGrpSpPr>
        <p:cNvPr id="1" name="Shape 129"/>
        <p:cNvGrpSpPr/>
        <p:nvPr/>
      </p:nvGrpSpPr>
      <p:grpSpPr>
        <a:xfrm>
          <a:off x="0" y="0"/>
          <a:ext cx="0" cy="0"/>
          <a:chOff x="0" y="0"/>
          <a:chExt cx="0" cy="0"/>
        </a:xfrm>
      </p:grpSpPr>
      <p:sp>
        <p:nvSpPr>
          <p:cNvPr id="130" name="Google Shape;130;p2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Ultra"/>
                <a:ea typeface="Ultra"/>
                <a:cs typeface="Ultra"/>
                <a:sym typeface="Ultra"/>
              </a:rPr>
              <a:t>Problems-</a:t>
            </a:r>
            <a:endParaRPr>
              <a:latin typeface="Ultra"/>
              <a:ea typeface="Ultra"/>
              <a:cs typeface="Ultra"/>
              <a:sym typeface="Ultra"/>
            </a:endParaRPr>
          </a:p>
          <a:p>
            <a:pPr marL="0" lvl="0" indent="0" algn="l" rtl="0">
              <a:spcBef>
                <a:spcPts val="0"/>
              </a:spcBef>
              <a:spcAft>
                <a:spcPts val="0"/>
              </a:spcAft>
              <a:buNone/>
            </a:pPr>
            <a:r>
              <a:rPr lang="en">
                <a:latin typeface="Ultra"/>
                <a:ea typeface="Ultra"/>
                <a:cs typeface="Ultra"/>
                <a:sym typeface="Ultra"/>
              </a:rPr>
              <a:t>We’ve Got Problems</a:t>
            </a:r>
            <a:endParaRPr>
              <a:latin typeface="Ultra"/>
              <a:ea typeface="Ultra"/>
              <a:cs typeface="Ultra"/>
              <a:sym typeface="Ultra"/>
            </a:endParaRPr>
          </a:p>
        </p:txBody>
      </p:sp>
      <p:pic>
        <p:nvPicPr>
          <p:cNvPr id="131" name="Google Shape;131;p24"/>
          <p:cNvPicPr preferRelativeResize="0"/>
          <p:nvPr/>
        </p:nvPicPr>
        <p:blipFill rotWithShape="1">
          <a:blip r:embed="rId3">
            <a:alphaModFix amt="29000"/>
          </a:blip>
          <a:srcRect b="34469"/>
          <a:stretch/>
        </p:blipFill>
        <p:spPr>
          <a:xfrm>
            <a:off x="0" y="591249"/>
            <a:ext cx="9144000" cy="4256800"/>
          </a:xfrm>
          <a:prstGeom prst="rect">
            <a:avLst/>
          </a:prstGeom>
          <a:noFill/>
          <a:ln>
            <a:noFill/>
          </a:ln>
        </p:spPr>
      </p:pic>
      <p:pic>
        <p:nvPicPr>
          <p:cNvPr id="132" name="Google Shape;132;p24"/>
          <p:cNvPicPr preferRelativeResize="0"/>
          <p:nvPr/>
        </p:nvPicPr>
        <p:blipFill>
          <a:blip r:embed="rId4">
            <a:alphaModFix/>
          </a:blip>
          <a:stretch>
            <a:fillRect/>
          </a:stretch>
        </p:blipFill>
        <p:spPr>
          <a:xfrm>
            <a:off x="-747425" y="4095025"/>
            <a:ext cx="4024024" cy="8591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6A94D">
            <a:alpha val="16920"/>
          </a:srgbClr>
        </a:solidFill>
        <a:effectLst/>
      </p:bgPr>
    </p:bg>
    <p:spTree>
      <p:nvGrpSpPr>
        <p:cNvPr id="1" name="Shape 137"/>
        <p:cNvGrpSpPr/>
        <p:nvPr/>
      </p:nvGrpSpPr>
      <p:grpSpPr>
        <a:xfrm>
          <a:off x="0" y="0"/>
          <a:ext cx="0" cy="0"/>
          <a:chOff x="0" y="0"/>
          <a:chExt cx="0" cy="0"/>
        </a:xfrm>
      </p:grpSpPr>
      <p:sp>
        <p:nvSpPr>
          <p:cNvPr id="138" name="Google Shape;138;p25"/>
          <p:cNvSpPr txBox="1"/>
          <p:nvPr/>
        </p:nvSpPr>
        <p:spPr>
          <a:xfrm>
            <a:off x="2743200" y="400050"/>
            <a:ext cx="6248400" cy="97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900"/>
              <a:buFont typeface="Candara"/>
              <a:buNone/>
            </a:pPr>
            <a:r>
              <a:rPr lang="en" sz="3600" b="1" i="0" u="none" strike="noStrike" cap="none">
                <a:solidFill>
                  <a:schemeClr val="dk1"/>
                </a:solidFill>
                <a:latin typeface="Candara"/>
                <a:ea typeface="Candara"/>
                <a:cs typeface="Candara"/>
                <a:sym typeface="Candara"/>
              </a:rPr>
              <a:t>Recasting</a:t>
            </a:r>
            <a:endParaRPr sz="1800" b="0" i="0" u="none" strike="noStrike" cap="none">
              <a:solidFill>
                <a:schemeClr val="dk1"/>
              </a:solidFill>
              <a:latin typeface="Calibri"/>
              <a:ea typeface="Calibri"/>
              <a:cs typeface="Calibri"/>
              <a:sym typeface="Calibri"/>
            </a:endParaRPr>
          </a:p>
        </p:txBody>
      </p:sp>
      <p:sp>
        <p:nvSpPr>
          <p:cNvPr id="139" name="Google Shape;139;p25"/>
          <p:cNvSpPr txBox="1"/>
          <p:nvPr/>
        </p:nvSpPr>
        <p:spPr>
          <a:xfrm>
            <a:off x="2743200" y="1200150"/>
            <a:ext cx="5715000" cy="2008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chemeClr val="dk1"/>
              </a:buClr>
              <a:buSzPts val="2800"/>
              <a:buFont typeface="Arial"/>
              <a:buChar char="•"/>
            </a:pPr>
            <a:r>
              <a:rPr lang="en" sz="2800" b="0" i="0" u="none" strike="noStrike" cap="none">
                <a:solidFill>
                  <a:schemeClr val="dk1"/>
                </a:solidFill>
                <a:latin typeface="Candara"/>
                <a:ea typeface="Candara"/>
                <a:cs typeface="Candara"/>
                <a:sym typeface="Candara"/>
              </a:rPr>
              <a:t>Find your feelings:                               - Sadness, fear, anger, joy</a:t>
            </a:r>
            <a:endParaRPr sz="1800" b="0" i="0" u="none" strike="noStrike" cap="none">
              <a:solidFill>
                <a:schemeClr val="dk1"/>
              </a:solidFill>
              <a:latin typeface="Calibri"/>
              <a:ea typeface="Calibri"/>
              <a:cs typeface="Calibri"/>
              <a:sym typeface="Calibri"/>
            </a:endParaRPr>
          </a:p>
          <a:p>
            <a:pPr marL="342900" marR="0" lvl="0" indent="-342900" algn="l" rtl="0">
              <a:lnSpc>
                <a:spcPct val="150000"/>
              </a:lnSpc>
              <a:spcBef>
                <a:spcPts val="0"/>
              </a:spcBef>
              <a:spcAft>
                <a:spcPts val="0"/>
              </a:spcAft>
              <a:buClr>
                <a:schemeClr val="dk1"/>
              </a:buClr>
              <a:buSzPts val="2800"/>
              <a:buFont typeface="Arial"/>
              <a:buChar char="•"/>
            </a:pPr>
            <a:r>
              <a:rPr lang="en" sz="2800" b="0" i="0" u="none" strike="noStrike" cap="none">
                <a:solidFill>
                  <a:schemeClr val="dk1"/>
                </a:solidFill>
                <a:latin typeface="Candara"/>
                <a:ea typeface="Candara"/>
                <a:cs typeface="Candara"/>
                <a:sym typeface="Candara"/>
              </a:rPr>
              <a:t>Find meaning in our feelings</a:t>
            </a:r>
            <a:endParaRPr sz="1800" b="0" i="0" u="none" strike="noStrike" cap="none">
              <a:solidFill>
                <a:schemeClr val="dk1"/>
              </a:solidFill>
              <a:latin typeface="Calibri"/>
              <a:ea typeface="Calibri"/>
              <a:cs typeface="Calibri"/>
              <a:sym typeface="Calibri"/>
            </a:endParaRPr>
          </a:p>
          <a:p>
            <a:pPr marL="342900" marR="0" lvl="0" indent="-342900" algn="l" rtl="0">
              <a:lnSpc>
                <a:spcPct val="150000"/>
              </a:lnSpc>
              <a:spcBef>
                <a:spcPts val="0"/>
              </a:spcBef>
              <a:spcAft>
                <a:spcPts val="0"/>
              </a:spcAft>
              <a:buClr>
                <a:schemeClr val="dk1"/>
              </a:buClr>
              <a:buSzPts val="2800"/>
              <a:buFont typeface="Arial"/>
              <a:buChar char="•"/>
            </a:pPr>
            <a:r>
              <a:rPr lang="en" sz="2800" b="0" i="0" u="none" strike="noStrike" cap="none">
                <a:solidFill>
                  <a:schemeClr val="dk1"/>
                </a:solidFill>
                <a:latin typeface="Candara"/>
                <a:ea typeface="Candara"/>
                <a:cs typeface="Candara"/>
                <a:sym typeface="Candara"/>
              </a:rPr>
              <a:t>Recognize opportunities</a:t>
            </a:r>
            <a:endParaRPr sz="1800" b="0" i="0" u="none" strike="noStrike" cap="none">
              <a:solidFill>
                <a:schemeClr val="dk1"/>
              </a:solidFill>
              <a:latin typeface="Calibri"/>
              <a:ea typeface="Calibri"/>
              <a:cs typeface="Calibri"/>
              <a:sym typeface="Calibri"/>
            </a:endParaRPr>
          </a:p>
        </p:txBody>
      </p:sp>
      <p:pic>
        <p:nvPicPr>
          <p:cNvPr id="140" name="Google Shape;140;p25"/>
          <p:cNvPicPr preferRelativeResize="0"/>
          <p:nvPr/>
        </p:nvPicPr>
        <p:blipFill rotWithShape="1">
          <a:blip r:embed="rId3">
            <a:alphaModFix/>
          </a:blip>
          <a:srcRect l="34423" r="4919" b="1419"/>
          <a:stretch/>
        </p:blipFill>
        <p:spPr>
          <a:xfrm>
            <a:off x="0" y="0"/>
            <a:ext cx="1885950" cy="5143502"/>
          </a:xfrm>
          <a:prstGeom prst="rect">
            <a:avLst/>
          </a:prstGeom>
          <a:noFill/>
          <a:ln>
            <a:noFill/>
          </a:ln>
        </p:spPr>
      </p:pic>
      <p:pic>
        <p:nvPicPr>
          <p:cNvPr id="141" name="Google Shape;141;p25"/>
          <p:cNvPicPr preferRelativeResize="0"/>
          <p:nvPr/>
        </p:nvPicPr>
        <p:blipFill>
          <a:blip r:embed="rId4">
            <a:alphaModFix/>
          </a:blip>
          <a:stretch>
            <a:fillRect/>
          </a:stretch>
        </p:blipFill>
        <p:spPr>
          <a:xfrm>
            <a:off x="-747425" y="4095025"/>
            <a:ext cx="4024024" cy="8591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6A94D">
            <a:alpha val="16920"/>
          </a:srgbClr>
        </a:solidFill>
        <a:effectLst/>
      </p:bgPr>
    </p:bg>
    <p:spTree>
      <p:nvGrpSpPr>
        <p:cNvPr id="1" name="Shape 146"/>
        <p:cNvGrpSpPr/>
        <p:nvPr/>
      </p:nvGrpSpPr>
      <p:grpSpPr>
        <a:xfrm>
          <a:off x="0" y="0"/>
          <a:ext cx="0" cy="0"/>
          <a:chOff x="0" y="0"/>
          <a:chExt cx="0" cy="0"/>
        </a:xfrm>
      </p:grpSpPr>
      <p:sp>
        <p:nvSpPr>
          <p:cNvPr id="147" name="Google Shape;147;p26"/>
          <p:cNvSpPr txBox="1"/>
          <p:nvPr/>
        </p:nvSpPr>
        <p:spPr>
          <a:xfrm>
            <a:off x="2895600" y="400050"/>
            <a:ext cx="6096000" cy="97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900"/>
              <a:buFont typeface="Candara"/>
              <a:buNone/>
            </a:pPr>
            <a:r>
              <a:rPr lang="en" sz="3600" b="1" i="0" u="none" strike="noStrike" cap="none">
                <a:solidFill>
                  <a:schemeClr val="dk1"/>
                </a:solidFill>
                <a:latin typeface="Candara"/>
                <a:ea typeface="Candara"/>
                <a:cs typeface="Candara"/>
                <a:sym typeface="Candara"/>
              </a:rPr>
              <a:t>Find Meaning</a:t>
            </a:r>
            <a:endParaRPr sz="1800" b="0" i="0" u="none" strike="noStrike" cap="none">
              <a:solidFill>
                <a:schemeClr val="dk1"/>
              </a:solidFill>
              <a:latin typeface="Calibri"/>
              <a:ea typeface="Calibri"/>
              <a:cs typeface="Calibri"/>
              <a:sym typeface="Calibri"/>
            </a:endParaRPr>
          </a:p>
        </p:txBody>
      </p:sp>
      <p:sp>
        <p:nvSpPr>
          <p:cNvPr id="148" name="Google Shape;148;p26"/>
          <p:cNvSpPr txBox="1"/>
          <p:nvPr/>
        </p:nvSpPr>
        <p:spPr>
          <a:xfrm>
            <a:off x="2743200" y="1200150"/>
            <a:ext cx="6248400" cy="2723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Candara"/>
              <a:buAutoNum type="arabicPeriod"/>
            </a:pPr>
            <a:r>
              <a:rPr lang="en" sz="2800" b="0" i="0" u="none" strike="noStrike" cap="none">
                <a:solidFill>
                  <a:schemeClr val="dk1"/>
                </a:solidFill>
                <a:latin typeface="Candara"/>
                <a:ea typeface="Candara"/>
                <a:cs typeface="Candara"/>
                <a:sym typeface="Candara"/>
              </a:rPr>
              <a:t>What are the causes of the problem? – What was out of my control, and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700"/>
              <a:buFont typeface="Candara"/>
              <a:buNone/>
            </a:pPr>
            <a:r>
              <a:rPr lang="en" sz="2800" b="0" i="0" u="none" strike="noStrike" cap="none">
                <a:solidFill>
                  <a:schemeClr val="dk1"/>
                </a:solidFill>
                <a:latin typeface="Candara"/>
                <a:ea typeface="Candara"/>
                <a:cs typeface="Candara"/>
                <a:sym typeface="Candara"/>
              </a:rPr>
              <a:t>        what was in my control?</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Clr>
                <a:schemeClr val="dk1"/>
              </a:buClr>
              <a:buSzPts val="700"/>
              <a:buFont typeface="Candara"/>
              <a:buNone/>
            </a:pPr>
            <a:r>
              <a:rPr lang="en" sz="2800" b="0" i="0" u="none" strike="noStrike" cap="none">
                <a:solidFill>
                  <a:schemeClr val="dk1"/>
                </a:solidFill>
                <a:latin typeface="Candara"/>
                <a:ea typeface="Candara"/>
                <a:cs typeface="Candara"/>
                <a:sym typeface="Candara"/>
              </a:rPr>
              <a:t>2. What could I have done differently?</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Clr>
                <a:schemeClr val="dk1"/>
              </a:buClr>
              <a:buSzPts val="700"/>
              <a:buFont typeface="Candara"/>
              <a:buNone/>
            </a:pPr>
            <a:r>
              <a:rPr lang="en" sz="2800" b="0" i="0" u="none" strike="noStrike" cap="none">
                <a:solidFill>
                  <a:schemeClr val="dk1"/>
                </a:solidFill>
                <a:latin typeface="Candara"/>
                <a:ea typeface="Candara"/>
                <a:cs typeface="Candara"/>
                <a:sym typeface="Candara"/>
              </a:rPr>
              <a:t>3. What are my feelings or instincts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700"/>
              <a:buFont typeface="Candara"/>
              <a:buNone/>
            </a:pPr>
            <a:r>
              <a:rPr lang="en" sz="2800" b="0" i="0" u="none" strike="noStrike" cap="none">
                <a:solidFill>
                  <a:schemeClr val="dk1"/>
                </a:solidFill>
                <a:latin typeface="Candara"/>
                <a:ea typeface="Candara"/>
                <a:cs typeface="Candara"/>
                <a:sym typeface="Candara"/>
              </a:rPr>
              <a:t>     telling me?</a:t>
            </a:r>
            <a:endParaRPr sz="18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700"/>
              <a:buFont typeface="Candara"/>
              <a:buNone/>
            </a:pPr>
            <a:r>
              <a:rPr lang="en" sz="2800" b="0" i="0" u="none" strike="noStrike" cap="none">
                <a:solidFill>
                  <a:schemeClr val="dk1"/>
                </a:solidFill>
                <a:latin typeface="Candara"/>
                <a:ea typeface="Candara"/>
                <a:cs typeface="Candara"/>
                <a:sym typeface="Candara"/>
              </a:rPr>
              <a:t>4. What can I learn from this?</a:t>
            </a:r>
            <a:endParaRPr sz="1800" b="0" i="0" u="none" strike="noStrike" cap="none">
              <a:solidFill>
                <a:schemeClr val="dk1"/>
              </a:solidFill>
              <a:latin typeface="Calibri"/>
              <a:ea typeface="Calibri"/>
              <a:cs typeface="Calibri"/>
              <a:sym typeface="Calibri"/>
            </a:endParaRPr>
          </a:p>
        </p:txBody>
      </p:sp>
      <p:pic>
        <p:nvPicPr>
          <p:cNvPr id="149" name="Google Shape;149;p26"/>
          <p:cNvPicPr preferRelativeResize="0"/>
          <p:nvPr/>
        </p:nvPicPr>
        <p:blipFill rotWithShape="1">
          <a:blip r:embed="rId3">
            <a:alphaModFix/>
          </a:blip>
          <a:srcRect l="34423" r="4919" b="1419"/>
          <a:stretch/>
        </p:blipFill>
        <p:spPr>
          <a:xfrm>
            <a:off x="0" y="0"/>
            <a:ext cx="1885950" cy="5143502"/>
          </a:xfrm>
          <a:prstGeom prst="rect">
            <a:avLst/>
          </a:prstGeom>
          <a:noFill/>
          <a:ln>
            <a:noFill/>
          </a:ln>
        </p:spPr>
      </p:pic>
      <p:pic>
        <p:nvPicPr>
          <p:cNvPr id="150" name="Google Shape;150;p26"/>
          <p:cNvPicPr preferRelativeResize="0"/>
          <p:nvPr/>
        </p:nvPicPr>
        <p:blipFill>
          <a:blip r:embed="rId4">
            <a:alphaModFix/>
          </a:blip>
          <a:stretch>
            <a:fillRect/>
          </a:stretch>
        </p:blipFill>
        <p:spPr>
          <a:xfrm>
            <a:off x="-747425" y="4095025"/>
            <a:ext cx="4024024" cy="8591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6A94D">
            <a:alpha val="16920"/>
          </a:srgbClr>
        </a:solidFill>
        <a:effectLst/>
      </p:bgPr>
    </p:bg>
    <p:spTree>
      <p:nvGrpSpPr>
        <p:cNvPr id="1" name="Shape 155"/>
        <p:cNvGrpSpPr/>
        <p:nvPr/>
      </p:nvGrpSpPr>
      <p:grpSpPr>
        <a:xfrm>
          <a:off x="0" y="0"/>
          <a:ext cx="0" cy="0"/>
          <a:chOff x="0" y="0"/>
          <a:chExt cx="0" cy="0"/>
        </a:xfrm>
      </p:grpSpPr>
      <p:sp>
        <p:nvSpPr>
          <p:cNvPr id="156" name="Google Shape;156;p27"/>
          <p:cNvSpPr txBox="1">
            <a:spLocks noGrp="1"/>
          </p:cNvSpPr>
          <p:nvPr>
            <p:ph type="title"/>
          </p:nvPr>
        </p:nvSpPr>
        <p:spPr>
          <a:xfrm>
            <a:off x="337275" y="109169"/>
            <a:ext cx="7886700" cy="99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t>Goals that are S.M.A.R.T</a:t>
            </a:r>
            <a:endParaRPr sz="4800" b="1"/>
          </a:p>
        </p:txBody>
      </p:sp>
      <p:sp>
        <p:nvSpPr>
          <p:cNvPr id="157" name="Google Shape;157;p27"/>
          <p:cNvSpPr txBox="1">
            <a:spLocks noGrp="1"/>
          </p:cNvSpPr>
          <p:nvPr>
            <p:ph type="body" idx="1"/>
          </p:nvPr>
        </p:nvSpPr>
        <p:spPr>
          <a:xfrm>
            <a:off x="1738700" y="940044"/>
            <a:ext cx="7886700" cy="32634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 b="1"/>
              <a:t>S-</a:t>
            </a:r>
            <a:r>
              <a:rPr lang="en"/>
              <a:t>pecific</a:t>
            </a:r>
            <a:endParaRPr/>
          </a:p>
          <a:p>
            <a:pPr marL="0" lvl="0" indent="0" algn="l" rtl="0">
              <a:spcBef>
                <a:spcPts val="1600"/>
              </a:spcBef>
              <a:spcAft>
                <a:spcPts val="0"/>
              </a:spcAft>
              <a:buNone/>
            </a:pPr>
            <a:r>
              <a:rPr lang="en" b="1"/>
              <a:t>M-</a:t>
            </a:r>
            <a:r>
              <a:rPr lang="en"/>
              <a:t>easurable</a:t>
            </a:r>
            <a:endParaRPr/>
          </a:p>
          <a:p>
            <a:pPr marL="0" lvl="0" indent="0" algn="l" rtl="0">
              <a:spcBef>
                <a:spcPts val="1600"/>
              </a:spcBef>
              <a:spcAft>
                <a:spcPts val="0"/>
              </a:spcAft>
              <a:buNone/>
            </a:pPr>
            <a:r>
              <a:rPr lang="en" b="1"/>
              <a:t>A-</a:t>
            </a:r>
            <a:r>
              <a:rPr lang="en"/>
              <a:t>ttainable</a:t>
            </a:r>
            <a:endParaRPr/>
          </a:p>
          <a:p>
            <a:pPr marL="0" lvl="0" indent="0" algn="l" rtl="0">
              <a:spcBef>
                <a:spcPts val="1600"/>
              </a:spcBef>
              <a:spcAft>
                <a:spcPts val="0"/>
              </a:spcAft>
              <a:buNone/>
            </a:pPr>
            <a:r>
              <a:rPr lang="en" b="1"/>
              <a:t>R-</a:t>
            </a:r>
            <a:r>
              <a:rPr lang="en"/>
              <a:t>elevant</a:t>
            </a:r>
            <a:endParaRPr/>
          </a:p>
          <a:p>
            <a:pPr marL="0" lvl="0" indent="0" algn="l" rtl="0">
              <a:spcBef>
                <a:spcPts val="1600"/>
              </a:spcBef>
              <a:spcAft>
                <a:spcPts val="1600"/>
              </a:spcAft>
              <a:buNone/>
            </a:pPr>
            <a:r>
              <a:rPr lang="en" b="1"/>
              <a:t>T-</a:t>
            </a:r>
            <a:r>
              <a:rPr lang="en"/>
              <a:t>ime-Bound</a:t>
            </a:r>
            <a:endParaRPr/>
          </a:p>
        </p:txBody>
      </p:sp>
      <p:pic>
        <p:nvPicPr>
          <p:cNvPr id="158" name="Google Shape;158;p27"/>
          <p:cNvPicPr preferRelativeResize="0"/>
          <p:nvPr/>
        </p:nvPicPr>
        <p:blipFill>
          <a:blip r:embed="rId3">
            <a:alphaModFix amt="40000"/>
          </a:blip>
          <a:stretch>
            <a:fillRect/>
          </a:stretch>
        </p:blipFill>
        <p:spPr>
          <a:xfrm>
            <a:off x="4797876" y="1527050"/>
            <a:ext cx="4346124" cy="2892900"/>
          </a:xfrm>
          <a:prstGeom prst="rect">
            <a:avLst/>
          </a:prstGeom>
          <a:noFill/>
          <a:ln>
            <a:noFill/>
          </a:ln>
        </p:spPr>
      </p:pic>
      <p:pic>
        <p:nvPicPr>
          <p:cNvPr id="159" name="Google Shape;159;p27"/>
          <p:cNvPicPr preferRelativeResize="0"/>
          <p:nvPr/>
        </p:nvPicPr>
        <p:blipFill>
          <a:blip r:embed="rId4">
            <a:alphaModFix/>
          </a:blip>
          <a:stretch>
            <a:fillRect/>
          </a:stretch>
        </p:blipFill>
        <p:spPr>
          <a:xfrm>
            <a:off x="-747425" y="4095025"/>
            <a:ext cx="4024024" cy="8591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6A94D">
            <a:alpha val="16920"/>
          </a:srgbClr>
        </a:solidFill>
        <a:effectLst/>
      </p:bgPr>
    </p:bg>
    <p:spTree>
      <p:nvGrpSpPr>
        <p:cNvPr id="1" name="Shape 163"/>
        <p:cNvGrpSpPr/>
        <p:nvPr/>
      </p:nvGrpSpPr>
      <p:grpSpPr>
        <a:xfrm>
          <a:off x="0" y="0"/>
          <a:ext cx="0" cy="0"/>
          <a:chOff x="0" y="0"/>
          <a:chExt cx="0" cy="0"/>
        </a:xfrm>
      </p:grpSpPr>
      <p:sp>
        <p:nvSpPr>
          <p:cNvPr id="164" name="Google Shape;164;p28"/>
          <p:cNvSpPr txBox="1">
            <a:spLocks noGrp="1"/>
          </p:cNvSpPr>
          <p:nvPr>
            <p:ph type="title"/>
          </p:nvPr>
        </p:nvSpPr>
        <p:spPr>
          <a:xfrm>
            <a:off x="628650" y="273844"/>
            <a:ext cx="7886700" cy="994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FACE your challenges </a:t>
            </a:r>
            <a:endParaRPr/>
          </a:p>
        </p:txBody>
      </p:sp>
      <p:sp>
        <p:nvSpPr>
          <p:cNvPr id="165" name="Google Shape;165;p28"/>
          <p:cNvSpPr txBox="1">
            <a:spLocks noGrp="1"/>
          </p:cNvSpPr>
          <p:nvPr>
            <p:ph type="body" idx="1"/>
          </p:nvPr>
        </p:nvSpPr>
        <p:spPr>
          <a:xfrm>
            <a:off x="628650" y="1187800"/>
            <a:ext cx="7886700" cy="34647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 b="1"/>
              <a:t>F</a:t>
            </a:r>
            <a:r>
              <a:rPr lang="en"/>
              <a:t>-ind your target</a:t>
            </a:r>
            <a:endParaRPr/>
          </a:p>
          <a:p>
            <a:pPr marL="0" lvl="0" indent="0" algn="l" rtl="0">
              <a:spcBef>
                <a:spcPts val="1600"/>
              </a:spcBef>
              <a:spcAft>
                <a:spcPts val="0"/>
              </a:spcAft>
              <a:buNone/>
            </a:pPr>
            <a:r>
              <a:rPr lang="en" b="1"/>
              <a:t>A</a:t>
            </a:r>
            <a:r>
              <a:rPr lang="en"/>
              <a:t>-ction steps needed</a:t>
            </a:r>
            <a:endParaRPr/>
          </a:p>
          <a:p>
            <a:pPr marL="0" lvl="0" indent="0" algn="l" rtl="0">
              <a:spcBef>
                <a:spcPts val="1600"/>
              </a:spcBef>
              <a:spcAft>
                <a:spcPts val="0"/>
              </a:spcAft>
              <a:buNone/>
            </a:pPr>
            <a:r>
              <a:rPr lang="en" b="1"/>
              <a:t>C</a:t>
            </a:r>
            <a:r>
              <a:rPr lang="en"/>
              <a:t>-oping list</a:t>
            </a:r>
            <a:endParaRPr/>
          </a:p>
          <a:p>
            <a:pPr marL="0" lvl="0" indent="0" algn="l" rtl="0">
              <a:spcBef>
                <a:spcPts val="1600"/>
              </a:spcBef>
              <a:spcAft>
                <a:spcPts val="1600"/>
              </a:spcAft>
              <a:buNone/>
            </a:pPr>
            <a:r>
              <a:rPr lang="en" b="1"/>
              <a:t>E</a:t>
            </a:r>
            <a:r>
              <a:rPr lang="en"/>
              <a:t>-valuate how it went</a:t>
            </a:r>
            <a:endParaRPr/>
          </a:p>
        </p:txBody>
      </p:sp>
      <p:pic>
        <p:nvPicPr>
          <p:cNvPr id="166" name="Google Shape;166;p28"/>
          <p:cNvPicPr preferRelativeResize="0"/>
          <p:nvPr/>
        </p:nvPicPr>
        <p:blipFill rotWithShape="1">
          <a:blip r:embed="rId3">
            <a:alphaModFix amt="85000"/>
          </a:blip>
          <a:srcRect l="-23655"/>
          <a:stretch/>
        </p:blipFill>
        <p:spPr>
          <a:xfrm>
            <a:off x="5075688" y="0"/>
            <a:ext cx="3857625" cy="5143500"/>
          </a:xfrm>
          <a:prstGeom prst="rect">
            <a:avLst/>
          </a:prstGeom>
          <a:noFill/>
          <a:ln>
            <a:noFill/>
          </a:ln>
        </p:spPr>
      </p:pic>
      <p:pic>
        <p:nvPicPr>
          <p:cNvPr id="167" name="Google Shape;167;p28"/>
          <p:cNvPicPr preferRelativeResize="0"/>
          <p:nvPr/>
        </p:nvPicPr>
        <p:blipFill>
          <a:blip r:embed="rId4">
            <a:alphaModFix/>
          </a:blip>
          <a:stretch>
            <a:fillRect/>
          </a:stretch>
        </p:blipFill>
        <p:spPr>
          <a:xfrm>
            <a:off x="-747425" y="4095025"/>
            <a:ext cx="4024024" cy="8591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6A94D">
            <a:alpha val="16920"/>
          </a:srgbClr>
        </a:solidFill>
        <a:effectLst/>
      </p:bgPr>
    </p:bg>
    <p:spTree>
      <p:nvGrpSpPr>
        <p:cNvPr id="1" name="Shape 171"/>
        <p:cNvGrpSpPr/>
        <p:nvPr/>
      </p:nvGrpSpPr>
      <p:grpSpPr>
        <a:xfrm>
          <a:off x="0" y="0"/>
          <a:ext cx="0" cy="0"/>
          <a:chOff x="0" y="0"/>
          <a:chExt cx="0" cy="0"/>
        </a:xfrm>
      </p:grpSpPr>
      <p:pic>
        <p:nvPicPr>
          <p:cNvPr id="172" name="Google Shape;172;p29"/>
          <p:cNvPicPr preferRelativeResize="0"/>
          <p:nvPr/>
        </p:nvPicPr>
        <p:blipFill>
          <a:blip r:embed="rId3">
            <a:alphaModFix amt="54000"/>
          </a:blip>
          <a:stretch>
            <a:fillRect/>
          </a:stretch>
        </p:blipFill>
        <p:spPr>
          <a:xfrm>
            <a:off x="708338" y="0"/>
            <a:ext cx="7727323" cy="5143500"/>
          </a:xfrm>
          <a:prstGeom prst="rect">
            <a:avLst/>
          </a:prstGeom>
          <a:noFill/>
          <a:ln>
            <a:noFill/>
          </a:ln>
        </p:spPr>
      </p:pic>
      <p:sp>
        <p:nvSpPr>
          <p:cNvPr id="173" name="Google Shape;173;p29"/>
          <p:cNvSpPr txBox="1">
            <a:spLocks noGrp="1"/>
          </p:cNvSpPr>
          <p:nvPr>
            <p:ph type="title"/>
          </p:nvPr>
        </p:nvSpPr>
        <p:spPr>
          <a:xfrm>
            <a:off x="628650" y="615895"/>
            <a:ext cx="7886700" cy="99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Getting to Know Yourself</a:t>
            </a:r>
            <a:endParaRPr>
              <a:solidFill>
                <a:srgbClr val="FFFFFF"/>
              </a:solidFill>
            </a:endParaRPr>
          </a:p>
        </p:txBody>
      </p:sp>
      <p:sp>
        <p:nvSpPr>
          <p:cNvPr id="174" name="Google Shape;174;p29"/>
          <p:cNvSpPr txBox="1">
            <a:spLocks noGrp="1"/>
          </p:cNvSpPr>
          <p:nvPr>
            <p:ph type="body" idx="1"/>
          </p:nvPr>
        </p:nvSpPr>
        <p:spPr>
          <a:xfrm>
            <a:off x="628650" y="1268044"/>
            <a:ext cx="7886700" cy="3263400"/>
          </a:xfrm>
          <a:prstGeom prst="rect">
            <a:avLst/>
          </a:prstGeom>
        </p:spPr>
        <p:txBody>
          <a:bodyPr spcFirstLastPara="1" wrap="square" lIns="91425" tIns="91425" rIns="91425" bIns="91425" anchor="t" anchorCtr="0">
            <a:noAutofit/>
          </a:bodyPr>
          <a:lstStyle/>
          <a:p>
            <a:pPr marL="0" lvl="0" indent="0" algn="ctr" rtl="0">
              <a:spcBef>
                <a:spcPts val="1000"/>
              </a:spcBef>
              <a:spcAft>
                <a:spcPts val="1600"/>
              </a:spcAft>
              <a:buNone/>
            </a:pPr>
            <a:r>
              <a:rPr lang="en">
                <a:solidFill>
                  <a:srgbClr val="FFFFFF"/>
                </a:solidFill>
                <a:latin typeface="Covered By Your Grace"/>
                <a:ea typeface="Covered By Your Grace"/>
                <a:cs typeface="Covered By Your Grace"/>
                <a:sym typeface="Covered By Your Grace"/>
              </a:rPr>
              <a:t>Opportunities for Self-Discovery</a:t>
            </a:r>
            <a:endParaRPr>
              <a:solidFill>
                <a:srgbClr val="FFFFFF"/>
              </a:solidFill>
              <a:latin typeface="Covered By Your Grace"/>
              <a:ea typeface="Covered By Your Grace"/>
              <a:cs typeface="Covered By Your Grace"/>
              <a:sym typeface="Covered By Your Grace"/>
            </a:endParaRPr>
          </a:p>
        </p:txBody>
      </p:sp>
      <p:pic>
        <p:nvPicPr>
          <p:cNvPr id="175" name="Google Shape;175;p29"/>
          <p:cNvPicPr preferRelativeResize="0"/>
          <p:nvPr/>
        </p:nvPicPr>
        <p:blipFill>
          <a:blip r:embed="rId4">
            <a:alphaModFix/>
          </a:blip>
          <a:stretch>
            <a:fillRect/>
          </a:stretch>
        </p:blipFill>
        <p:spPr>
          <a:xfrm>
            <a:off x="-747425" y="4095025"/>
            <a:ext cx="4024024" cy="8591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6A94D">
            <a:alpha val="16920"/>
          </a:srgbClr>
        </a:solidFill>
        <a:effectLst/>
      </p:bgPr>
    </p:bg>
    <p:spTree>
      <p:nvGrpSpPr>
        <p:cNvPr id="1" name="Shape 179"/>
        <p:cNvGrpSpPr/>
        <p:nvPr/>
      </p:nvGrpSpPr>
      <p:grpSpPr>
        <a:xfrm>
          <a:off x="0" y="0"/>
          <a:ext cx="0" cy="0"/>
          <a:chOff x="0" y="0"/>
          <a:chExt cx="0" cy="0"/>
        </a:xfrm>
      </p:grpSpPr>
      <p:pic>
        <p:nvPicPr>
          <p:cNvPr id="180" name="Google Shape;180;p30"/>
          <p:cNvPicPr preferRelativeResize="0"/>
          <p:nvPr/>
        </p:nvPicPr>
        <p:blipFill>
          <a:blip r:embed="rId3">
            <a:alphaModFix amt="48000"/>
          </a:blip>
          <a:stretch>
            <a:fillRect/>
          </a:stretch>
        </p:blipFill>
        <p:spPr>
          <a:xfrm>
            <a:off x="628650" y="0"/>
            <a:ext cx="7715251" cy="5143501"/>
          </a:xfrm>
          <a:prstGeom prst="rect">
            <a:avLst/>
          </a:prstGeom>
          <a:noFill/>
          <a:ln>
            <a:noFill/>
          </a:ln>
        </p:spPr>
      </p:pic>
      <p:sp>
        <p:nvSpPr>
          <p:cNvPr id="181" name="Google Shape;181;p30"/>
          <p:cNvSpPr txBox="1">
            <a:spLocks noGrp="1"/>
          </p:cNvSpPr>
          <p:nvPr>
            <p:ph type="title"/>
          </p:nvPr>
        </p:nvSpPr>
        <p:spPr>
          <a:xfrm>
            <a:off x="628650" y="375019"/>
            <a:ext cx="7886700" cy="994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Meditation and Self-Compassion</a:t>
            </a:r>
            <a:endParaRPr/>
          </a:p>
        </p:txBody>
      </p:sp>
      <p:sp>
        <p:nvSpPr>
          <p:cNvPr id="182" name="Google Shape;182;p30"/>
          <p:cNvSpPr txBox="1">
            <a:spLocks noGrp="1"/>
          </p:cNvSpPr>
          <p:nvPr>
            <p:ph type="body" idx="1"/>
          </p:nvPr>
        </p:nvSpPr>
        <p:spPr>
          <a:xfrm>
            <a:off x="457200" y="1457919"/>
            <a:ext cx="7886700" cy="3263400"/>
          </a:xfrm>
          <a:prstGeom prst="rect">
            <a:avLst/>
          </a:prstGeom>
        </p:spPr>
        <p:txBody>
          <a:bodyPr spcFirstLastPara="1" wrap="square" lIns="91425" tIns="91425" rIns="91425" bIns="91425" anchor="t" anchorCtr="0">
            <a:noAutofit/>
          </a:bodyPr>
          <a:lstStyle/>
          <a:p>
            <a:pPr marL="0" lvl="0" indent="0" algn="ctr" rtl="0">
              <a:spcBef>
                <a:spcPts val="1000"/>
              </a:spcBef>
              <a:spcAft>
                <a:spcPts val="0"/>
              </a:spcAft>
              <a:buNone/>
            </a:pPr>
            <a:r>
              <a:rPr lang="en">
                <a:latin typeface="Covered By Your Grace"/>
                <a:ea typeface="Covered By Your Grace"/>
                <a:cs typeface="Covered By Your Grace"/>
                <a:sym typeface="Covered By Your Grace"/>
              </a:rPr>
              <a:t>“May I be filled with loving-kindness</a:t>
            </a:r>
            <a:endParaRPr>
              <a:latin typeface="Covered By Your Grace"/>
              <a:ea typeface="Covered By Your Grace"/>
              <a:cs typeface="Covered By Your Grace"/>
              <a:sym typeface="Covered By Your Grace"/>
            </a:endParaRPr>
          </a:p>
          <a:p>
            <a:pPr marL="0" lvl="0" indent="0" algn="ctr" rtl="0">
              <a:spcBef>
                <a:spcPts val="1600"/>
              </a:spcBef>
              <a:spcAft>
                <a:spcPts val="0"/>
              </a:spcAft>
              <a:buNone/>
            </a:pPr>
            <a:r>
              <a:rPr lang="en">
                <a:latin typeface="Covered By Your Grace"/>
                <a:ea typeface="Covered By Your Grace"/>
                <a:cs typeface="Covered By Your Grace"/>
                <a:sym typeface="Covered By Your Grace"/>
              </a:rPr>
              <a:t>May I be happy</a:t>
            </a:r>
            <a:endParaRPr>
              <a:latin typeface="Covered By Your Grace"/>
              <a:ea typeface="Covered By Your Grace"/>
              <a:cs typeface="Covered By Your Grace"/>
              <a:sym typeface="Covered By Your Grace"/>
            </a:endParaRPr>
          </a:p>
          <a:p>
            <a:pPr marL="0" lvl="0" indent="0" algn="ctr" rtl="0">
              <a:spcBef>
                <a:spcPts val="1600"/>
              </a:spcBef>
              <a:spcAft>
                <a:spcPts val="0"/>
              </a:spcAft>
              <a:buNone/>
            </a:pPr>
            <a:r>
              <a:rPr lang="en">
                <a:latin typeface="Covered By Your Grace"/>
                <a:ea typeface="Covered By Your Grace"/>
                <a:cs typeface="Covered By Your Grace"/>
                <a:sym typeface="Covered By Your Grace"/>
              </a:rPr>
              <a:t>May I be healthy</a:t>
            </a:r>
            <a:endParaRPr>
              <a:latin typeface="Covered By Your Grace"/>
              <a:ea typeface="Covered By Your Grace"/>
              <a:cs typeface="Covered By Your Grace"/>
              <a:sym typeface="Covered By Your Grace"/>
            </a:endParaRPr>
          </a:p>
          <a:p>
            <a:pPr marL="0" lvl="0" indent="0" algn="ctr" rtl="0">
              <a:spcBef>
                <a:spcPts val="1600"/>
              </a:spcBef>
              <a:spcAft>
                <a:spcPts val="1600"/>
              </a:spcAft>
              <a:buNone/>
            </a:pPr>
            <a:r>
              <a:rPr lang="en">
                <a:latin typeface="Covered By Your Grace"/>
                <a:ea typeface="Covered By Your Grace"/>
                <a:cs typeface="Covered By Your Grace"/>
                <a:sym typeface="Covered By Your Grace"/>
              </a:rPr>
              <a:t>May I be peaceful and at ease”</a:t>
            </a:r>
            <a:endParaRPr>
              <a:latin typeface="Covered By Your Grace"/>
              <a:ea typeface="Covered By Your Grace"/>
              <a:cs typeface="Covered By Your Grace"/>
              <a:sym typeface="Covered By Your Grace"/>
            </a:endParaRPr>
          </a:p>
        </p:txBody>
      </p:sp>
      <p:pic>
        <p:nvPicPr>
          <p:cNvPr id="183" name="Google Shape;183;p30"/>
          <p:cNvPicPr preferRelativeResize="0"/>
          <p:nvPr/>
        </p:nvPicPr>
        <p:blipFill>
          <a:blip r:embed="rId4">
            <a:alphaModFix/>
          </a:blip>
          <a:stretch>
            <a:fillRect/>
          </a:stretch>
        </p:blipFill>
        <p:spPr>
          <a:xfrm>
            <a:off x="-747425" y="4095025"/>
            <a:ext cx="4024024" cy="8591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6A94D">
            <a:alpha val="16920"/>
          </a:srgbClr>
        </a:solidFill>
        <a:effectLst/>
      </p:bgPr>
    </p:bg>
    <p:spTree>
      <p:nvGrpSpPr>
        <p:cNvPr id="1" name="Shape 187"/>
        <p:cNvGrpSpPr/>
        <p:nvPr/>
      </p:nvGrpSpPr>
      <p:grpSpPr>
        <a:xfrm>
          <a:off x="0" y="0"/>
          <a:ext cx="0" cy="0"/>
          <a:chOff x="0" y="0"/>
          <a:chExt cx="0" cy="0"/>
        </a:xfrm>
      </p:grpSpPr>
      <p:sp>
        <p:nvSpPr>
          <p:cNvPr id="188" name="Google Shape;188;p31"/>
          <p:cNvSpPr txBox="1">
            <a:spLocks noGrp="1"/>
          </p:cNvSpPr>
          <p:nvPr>
            <p:ph type="title"/>
          </p:nvPr>
        </p:nvSpPr>
        <p:spPr>
          <a:xfrm>
            <a:off x="246475" y="-53350"/>
            <a:ext cx="5660400" cy="99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latin typeface="Reenie Beanie"/>
                <a:ea typeface="Reenie Beanie"/>
                <a:cs typeface="Reenie Beanie"/>
                <a:sym typeface="Reenie Beanie"/>
              </a:rPr>
              <a:t>Feeling overwhelmed? </a:t>
            </a:r>
            <a:endParaRPr sz="6000">
              <a:latin typeface="Reenie Beanie"/>
              <a:ea typeface="Reenie Beanie"/>
              <a:cs typeface="Reenie Beanie"/>
              <a:sym typeface="Reenie Beanie"/>
            </a:endParaRPr>
          </a:p>
        </p:txBody>
      </p:sp>
      <p:sp>
        <p:nvSpPr>
          <p:cNvPr id="189" name="Google Shape;189;p31"/>
          <p:cNvSpPr txBox="1">
            <a:spLocks noGrp="1"/>
          </p:cNvSpPr>
          <p:nvPr>
            <p:ph type="body" idx="1"/>
          </p:nvPr>
        </p:nvSpPr>
        <p:spPr>
          <a:xfrm>
            <a:off x="541450" y="613425"/>
            <a:ext cx="4931100" cy="3084900"/>
          </a:xfrm>
          <a:prstGeom prst="rect">
            <a:avLst/>
          </a:prstGeom>
        </p:spPr>
        <p:txBody>
          <a:bodyPr spcFirstLastPara="1" wrap="square" lIns="91425" tIns="91425" rIns="91425" bIns="91425" anchor="t" anchorCtr="0">
            <a:noAutofit/>
          </a:bodyPr>
          <a:lstStyle/>
          <a:p>
            <a:pPr marL="0" lvl="0" indent="0" algn="ctr" rtl="0">
              <a:spcBef>
                <a:spcPts val="1000"/>
              </a:spcBef>
              <a:spcAft>
                <a:spcPts val="0"/>
              </a:spcAft>
              <a:buNone/>
            </a:pPr>
            <a:r>
              <a:rPr lang="en" sz="3600">
                <a:solidFill>
                  <a:srgbClr val="274E13"/>
                </a:solidFill>
                <a:latin typeface="Reenie Beanie"/>
                <a:ea typeface="Reenie Beanie"/>
                <a:cs typeface="Reenie Beanie"/>
                <a:sym typeface="Reenie Beanie"/>
              </a:rPr>
              <a:t>Remember “RAIN” </a:t>
            </a:r>
            <a:endParaRPr sz="3600">
              <a:solidFill>
                <a:srgbClr val="274E13"/>
              </a:solidFill>
              <a:latin typeface="Reenie Beanie"/>
              <a:ea typeface="Reenie Beanie"/>
              <a:cs typeface="Reenie Beanie"/>
              <a:sym typeface="Reenie Beanie"/>
            </a:endParaRPr>
          </a:p>
          <a:p>
            <a:pPr marL="0" lvl="0" indent="0" algn="l" rtl="0">
              <a:spcBef>
                <a:spcPts val="1600"/>
              </a:spcBef>
              <a:spcAft>
                <a:spcPts val="0"/>
              </a:spcAft>
              <a:buNone/>
            </a:pPr>
            <a:r>
              <a:rPr lang="en" b="1"/>
              <a:t>R</a:t>
            </a:r>
            <a:r>
              <a:rPr lang="en"/>
              <a:t>-recognize what’s going on</a:t>
            </a:r>
            <a:endParaRPr/>
          </a:p>
          <a:p>
            <a:pPr marL="0" lvl="0" indent="0" algn="l" rtl="0">
              <a:spcBef>
                <a:spcPts val="1600"/>
              </a:spcBef>
              <a:spcAft>
                <a:spcPts val="0"/>
              </a:spcAft>
              <a:buNone/>
            </a:pPr>
            <a:r>
              <a:rPr lang="en" b="1"/>
              <a:t>A</a:t>
            </a:r>
            <a:r>
              <a:rPr lang="en"/>
              <a:t>-allow the experience to just be there, as it is</a:t>
            </a:r>
            <a:endParaRPr/>
          </a:p>
          <a:p>
            <a:pPr marL="0" lvl="0" indent="0" algn="l" rtl="0">
              <a:spcBef>
                <a:spcPts val="1600"/>
              </a:spcBef>
              <a:spcAft>
                <a:spcPts val="0"/>
              </a:spcAft>
              <a:buNone/>
            </a:pPr>
            <a:r>
              <a:rPr lang="en" b="1"/>
              <a:t>I</a:t>
            </a:r>
            <a:r>
              <a:rPr lang="en"/>
              <a:t>- investigate with kindness</a:t>
            </a:r>
            <a:endParaRPr/>
          </a:p>
          <a:p>
            <a:pPr marL="0" lvl="0" indent="0" algn="l" rtl="0">
              <a:spcBef>
                <a:spcPts val="1600"/>
              </a:spcBef>
              <a:spcAft>
                <a:spcPts val="1600"/>
              </a:spcAft>
              <a:buNone/>
            </a:pPr>
            <a:r>
              <a:rPr lang="en" b="1"/>
              <a:t>N</a:t>
            </a:r>
            <a:r>
              <a:rPr lang="en"/>
              <a:t>-natural awareness by not identifying with the experience </a:t>
            </a:r>
            <a:endParaRPr/>
          </a:p>
        </p:txBody>
      </p:sp>
      <p:pic>
        <p:nvPicPr>
          <p:cNvPr id="190" name="Google Shape;190;p31"/>
          <p:cNvPicPr preferRelativeResize="0"/>
          <p:nvPr/>
        </p:nvPicPr>
        <p:blipFill rotWithShape="1">
          <a:blip r:embed="rId3">
            <a:alphaModFix amt="76000"/>
          </a:blip>
          <a:srcRect l="44382" t="-1030" r="8591" b="1030"/>
          <a:stretch/>
        </p:blipFill>
        <p:spPr>
          <a:xfrm>
            <a:off x="5773075" y="-53350"/>
            <a:ext cx="3201351" cy="5196850"/>
          </a:xfrm>
          <a:prstGeom prst="rect">
            <a:avLst/>
          </a:prstGeom>
          <a:noFill/>
          <a:ln>
            <a:noFill/>
          </a:ln>
        </p:spPr>
      </p:pic>
      <p:pic>
        <p:nvPicPr>
          <p:cNvPr id="191" name="Google Shape;191;p31"/>
          <p:cNvPicPr preferRelativeResize="0"/>
          <p:nvPr/>
        </p:nvPicPr>
        <p:blipFill>
          <a:blip r:embed="rId4">
            <a:alphaModFix/>
          </a:blip>
          <a:stretch>
            <a:fillRect/>
          </a:stretch>
        </p:blipFill>
        <p:spPr>
          <a:xfrm>
            <a:off x="5270225" y="4044350"/>
            <a:ext cx="4024024" cy="8591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6A94D">
            <a:alpha val="16920"/>
          </a:srgbClr>
        </a:solidFill>
        <a:effectLst/>
      </p:bgPr>
    </p:bg>
    <p:spTree>
      <p:nvGrpSpPr>
        <p:cNvPr id="1" name="Shape 195"/>
        <p:cNvGrpSpPr/>
        <p:nvPr/>
      </p:nvGrpSpPr>
      <p:grpSpPr>
        <a:xfrm>
          <a:off x="0" y="0"/>
          <a:ext cx="0" cy="0"/>
          <a:chOff x="0" y="0"/>
          <a:chExt cx="0" cy="0"/>
        </a:xfrm>
      </p:grpSpPr>
      <p:sp>
        <p:nvSpPr>
          <p:cNvPr id="196" name="Google Shape;196;p32"/>
          <p:cNvSpPr txBox="1">
            <a:spLocks noGrp="1"/>
          </p:cNvSpPr>
          <p:nvPr>
            <p:ph type="title"/>
          </p:nvPr>
        </p:nvSpPr>
        <p:spPr>
          <a:xfrm>
            <a:off x="628650" y="273844"/>
            <a:ext cx="7886700" cy="994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Hopefulness</a:t>
            </a:r>
            <a:endParaRPr/>
          </a:p>
        </p:txBody>
      </p:sp>
      <p:sp>
        <p:nvSpPr>
          <p:cNvPr id="197" name="Google Shape;197;p32"/>
          <p:cNvSpPr txBox="1">
            <a:spLocks noGrp="1"/>
          </p:cNvSpPr>
          <p:nvPr>
            <p:ph type="body" idx="1"/>
          </p:nvPr>
        </p:nvSpPr>
        <p:spPr>
          <a:xfrm>
            <a:off x="514650" y="1609925"/>
            <a:ext cx="4337400" cy="32634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
                <a:latin typeface="Reenie Beanie"/>
                <a:ea typeface="Reenie Beanie"/>
                <a:cs typeface="Reenie Beanie"/>
                <a:sym typeface="Reenie Beanie"/>
              </a:rPr>
              <a:t>“Hope is the thing with feathers that perches in the soul - and sings the tunes without the words - and never stops at all.”</a:t>
            </a:r>
            <a:endParaRPr>
              <a:latin typeface="Reenie Beanie"/>
              <a:ea typeface="Reenie Beanie"/>
              <a:cs typeface="Reenie Beanie"/>
              <a:sym typeface="Reenie Beanie"/>
            </a:endParaRPr>
          </a:p>
          <a:p>
            <a:pPr marL="0" lvl="0" indent="0" algn="r" rtl="0">
              <a:spcBef>
                <a:spcPts val="1600"/>
              </a:spcBef>
              <a:spcAft>
                <a:spcPts val="1600"/>
              </a:spcAft>
              <a:buNone/>
            </a:pPr>
            <a:r>
              <a:rPr lang="en" sz="1400"/>
              <a:t>-Emily Dickinson</a:t>
            </a:r>
            <a:endParaRPr sz="1400"/>
          </a:p>
        </p:txBody>
      </p:sp>
      <p:pic>
        <p:nvPicPr>
          <p:cNvPr id="198" name="Google Shape;198;p32"/>
          <p:cNvPicPr preferRelativeResize="0"/>
          <p:nvPr/>
        </p:nvPicPr>
        <p:blipFill rotWithShape="1">
          <a:blip r:embed="rId3">
            <a:alphaModFix amt="69000"/>
          </a:blip>
          <a:srcRect l="17333" r="24129"/>
          <a:stretch/>
        </p:blipFill>
        <p:spPr>
          <a:xfrm>
            <a:off x="5073800" y="0"/>
            <a:ext cx="3847176" cy="5143500"/>
          </a:xfrm>
          <a:prstGeom prst="rect">
            <a:avLst/>
          </a:prstGeom>
          <a:noFill/>
          <a:ln>
            <a:noFill/>
          </a:ln>
        </p:spPr>
      </p:pic>
      <p:pic>
        <p:nvPicPr>
          <p:cNvPr id="199" name="Google Shape;199;p32"/>
          <p:cNvPicPr preferRelativeResize="0"/>
          <p:nvPr/>
        </p:nvPicPr>
        <p:blipFill>
          <a:blip r:embed="rId4">
            <a:alphaModFix/>
          </a:blip>
          <a:stretch>
            <a:fillRect/>
          </a:stretch>
        </p:blipFill>
        <p:spPr>
          <a:xfrm>
            <a:off x="-747425" y="4095025"/>
            <a:ext cx="4024024" cy="8591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6A94D">
            <a:alpha val="16920"/>
          </a:srgbClr>
        </a:solidFill>
        <a:effectLst/>
      </p:bgPr>
    </p:bg>
    <p:spTree>
      <p:nvGrpSpPr>
        <p:cNvPr id="1" name="Shape 203"/>
        <p:cNvGrpSpPr/>
        <p:nvPr/>
      </p:nvGrpSpPr>
      <p:grpSpPr>
        <a:xfrm>
          <a:off x="0" y="0"/>
          <a:ext cx="0" cy="0"/>
          <a:chOff x="0" y="0"/>
          <a:chExt cx="0" cy="0"/>
        </a:xfrm>
      </p:grpSpPr>
      <p:sp>
        <p:nvSpPr>
          <p:cNvPr id="204" name="Google Shape;204;p33"/>
          <p:cNvSpPr txBox="1">
            <a:spLocks noGrp="1"/>
          </p:cNvSpPr>
          <p:nvPr>
            <p:ph type="title"/>
          </p:nvPr>
        </p:nvSpPr>
        <p:spPr>
          <a:xfrm>
            <a:off x="628650" y="273844"/>
            <a:ext cx="7886700" cy="994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Self-Care</a:t>
            </a:r>
            <a:endParaRPr/>
          </a:p>
        </p:txBody>
      </p:sp>
      <p:pic>
        <p:nvPicPr>
          <p:cNvPr id="205" name="Google Shape;205;p33"/>
          <p:cNvPicPr preferRelativeResize="0"/>
          <p:nvPr/>
        </p:nvPicPr>
        <p:blipFill>
          <a:blip r:embed="rId3">
            <a:alphaModFix/>
          </a:blip>
          <a:stretch>
            <a:fillRect/>
          </a:stretch>
        </p:blipFill>
        <p:spPr>
          <a:xfrm>
            <a:off x="3061325" y="1470075"/>
            <a:ext cx="3165275" cy="3165275"/>
          </a:xfrm>
          <a:prstGeom prst="rect">
            <a:avLst/>
          </a:prstGeom>
          <a:noFill/>
          <a:ln>
            <a:noFill/>
          </a:ln>
        </p:spPr>
      </p:pic>
      <p:pic>
        <p:nvPicPr>
          <p:cNvPr id="206" name="Google Shape;206;p33"/>
          <p:cNvPicPr preferRelativeResize="0"/>
          <p:nvPr/>
        </p:nvPicPr>
        <p:blipFill>
          <a:blip r:embed="rId4">
            <a:alphaModFix/>
          </a:blip>
          <a:stretch>
            <a:fillRect/>
          </a:stretch>
        </p:blipFill>
        <p:spPr>
          <a:xfrm>
            <a:off x="-747425" y="4095025"/>
            <a:ext cx="4024024" cy="8591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94D">
            <a:alpha val="16920"/>
          </a:srgbClr>
        </a:solidFill>
        <a:effectLst/>
      </p:bgPr>
    </p:bg>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411075" y="21939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7200" b="1">
                <a:solidFill>
                  <a:srgbClr val="000000"/>
                </a:solidFill>
                <a:latin typeface="Amatic SC"/>
                <a:ea typeface="Amatic SC"/>
                <a:cs typeface="Amatic SC"/>
                <a:sym typeface="Amatic SC"/>
              </a:rPr>
              <a:t>That’s Me! </a:t>
            </a:r>
            <a:endParaRPr sz="7200" b="1">
              <a:solidFill>
                <a:srgbClr val="000000"/>
              </a:solidFill>
              <a:latin typeface="Amatic SC"/>
              <a:ea typeface="Amatic SC"/>
              <a:cs typeface="Amatic SC"/>
              <a:sym typeface="Amatic SC"/>
            </a:endParaRPr>
          </a:p>
        </p:txBody>
      </p:sp>
      <p:sp>
        <p:nvSpPr>
          <p:cNvPr id="71" name="Google Shape;71;p16"/>
          <p:cNvSpPr txBox="1">
            <a:spLocks noGrp="1"/>
          </p:cNvSpPr>
          <p:nvPr>
            <p:ph type="body" idx="1"/>
          </p:nvPr>
        </p:nvSpPr>
        <p:spPr>
          <a:xfrm>
            <a:off x="3851400" y="422400"/>
            <a:ext cx="5056500" cy="47211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SzPts val="2100"/>
              <a:buChar char="●"/>
            </a:pPr>
            <a:r>
              <a:rPr lang="en" sz="2100"/>
              <a:t>You are at an HCE event</a:t>
            </a:r>
            <a:endParaRPr sz="2100"/>
          </a:p>
          <a:p>
            <a:pPr marL="457200" lvl="0" indent="-361950" algn="l" rtl="0">
              <a:spcBef>
                <a:spcPts val="0"/>
              </a:spcBef>
              <a:spcAft>
                <a:spcPts val="0"/>
              </a:spcAft>
              <a:buSzPts val="2100"/>
              <a:buChar char="●"/>
            </a:pPr>
            <a:r>
              <a:rPr lang="en" sz="2100"/>
              <a:t>You would like a million dollars</a:t>
            </a:r>
            <a:endParaRPr sz="2100"/>
          </a:p>
          <a:p>
            <a:pPr marL="457200" lvl="0" indent="-361950" algn="l" rtl="0">
              <a:spcBef>
                <a:spcPts val="0"/>
              </a:spcBef>
              <a:spcAft>
                <a:spcPts val="0"/>
              </a:spcAft>
              <a:buSzPts val="2100"/>
              <a:buChar char="●"/>
            </a:pPr>
            <a:r>
              <a:rPr lang="en" sz="2100"/>
              <a:t>You enjoy scary movies</a:t>
            </a:r>
            <a:endParaRPr sz="2100"/>
          </a:p>
          <a:p>
            <a:pPr marL="457200" lvl="0" indent="-361950" algn="l" rtl="0">
              <a:spcBef>
                <a:spcPts val="0"/>
              </a:spcBef>
              <a:spcAft>
                <a:spcPts val="0"/>
              </a:spcAft>
              <a:buSzPts val="2100"/>
              <a:buChar char="●"/>
            </a:pPr>
            <a:r>
              <a:rPr lang="en" sz="2100"/>
              <a:t>You’ve traveled in the last month</a:t>
            </a:r>
            <a:endParaRPr sz="2100"/>
          </a:p>
          <a:p>
            <a:pPr marL="457200" lvl="0" indent="-361950" algn="l" rtl="0">
              <a:spcBef>
                <a:spcPts val="0"/>
              </a:spcBef>
              <a:spcAft>
                <a:spcPts val="0"/>
              </a:spcAft>
              <a:buSzPts val="2100"/>
              <a:buChar char="●"/>
            </a:pPr>
            <a:r>
              <a:rPr lang="en" sz="2100"/>
              <a:t>You have more than 2 siblings</a:t>
            </a:r>
            <a:endParaRPr sz="2100"/>
          </a:p>
          <a:p>
            <a:pPr marL="457200" lvl="0" indent="-361950" algn="l" rtl="0">
              <a:spcBef>
                <a:spcPts val="0"/>
              </a:spcBef>
              <a:spcAft>
                <a:spcPts val="0"/>
              </a:spcAft>
              <a:buSzPts val="2100"/>
              <a:buChar char="●"/>
            </a:pPr>
            <a:r>
              <a:rPr lang="en" sz="2100"/>
              <a:t>This is your first time at the State Conference</a:t>
            </a:r>
            <a:endParaRPr sz="2100"/>
          </a:p>
          <a:p>
            <a:pPr marL="457200" lvl="0" indent="-361950" algn="l" rtl="0">
              <a:spcBef>
                <a:spcPts val="0"/>
              </a:spcBef>
              <a:spcAft>
                <a:spcPts val="0"/>
              </a:spcAft>
              <a:buSzPts val="2100"/>
              <a:buChar char="●"/>
            </a:pPr>
            <a:r>
              <a:rPr lang="en" sz="2100"/>
              <a:t>You know the person next to you (Quick say hello!)</a:t>
            </a:r>
            <a:endParaRPr sz="2100"/>
          </a:p>
          <a:p>
            <a:pPr marL="0" lvl="0" indent="0" algn="l" rtl="0">
              <a:spcBef>
                <a:spcPts val="1600"/>
              </a:spcBef>
              <a:spcAft>
                <a:spcPts val="1600"/>
              </a:spcAft>
              <a:buNone/>
            </a:pPr>
            <a:r>
              <a:rPr lang="en" sz="2100"/>
              <a:t>You have felt stressed in the last month...</a:t>
            </a:r>
            <a:endParaRPr sz="2100"/>
          </a:p>
        </p:txBody>
      </p:sp>
      <p:pic>
        <p:nvPicPr>
          <p:cNvPr id="72" name="Google Shape;72;p16"/>
          <p:cNvPicPr preferRelativeResize="0"/>
          <p:nvPr/>
        </p:nvPicPr>
        <p:blipFill>
          <a:blip r:embed="rId3">
            <a:alphaModFix/>
          </a:blip>
          <a:stretch>
            <a:fillRect/>
          </a:stretch>
        </p:blipFill>
        <p:spPr>
          <a:xfrm>
            <a:off x="-172625" y="4052250"/>
            <a:ext cx="4024024" cy="85917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6A94D">
            <a:alpha val="16920"/>
          </a:srgbClr>
        </a:solidFill>
        <a:effectLst/>
      </p:bgPr>
    </p:bg>
    <p:spTree>
      <p:nvGrpSpPr>
        <p:cNvPr id="1" name="Shape 210"/>
        <p:cNvGrpSpPr/>
        <p:nvPr/>
      </p:nvGrpSpPr>
      <p:grpSpPr>
        <a:xfrm>
          <a:off x="0" y="0"/>
          <a:ext cx="0" cy="0"/>
          <a:chOff x="0" y="0"/>
          <a:chExt cx="0" cy="0"/>
        </a:xfrm>
      </p:grpSpPr>
      <p:pic>
        <p:nvPicPr>
          <p:cNvPr id="211" name="Google Shape;211;p34"/>
          <p:cNvPicPr preferRelativeResize="0"/>
          <p:nvPr/>
        </p:nvPicPr>
        <p:blipFill rotWithShape="1">
          <a:blip r:embed="rId3">
            <a:alphaModFix amt="81000"/>
          </a:blip>
          <a:srcRect t="11824"/>
          <a:stretch/>
        </p:blipFill>
        <p:spPr>
          <a:xfrm>
            <a:off x="890425" y="63350"/>
            <a:ext cx="7363125" cy="4788775"/>
          </a:xfrm>
          <a:prstGeom prst="rect">
            <a:avLst/>
          </a:prstGeom>
          <a:noFill/>
          <a:ln>
            <a:noFill/>
          </a:ln>
        </p:spPr>
      </p:pic>
      <p:sp>
        <p:nvSpPr>
          <p:cNvPr id="212" name="Google Shape;212;p34"/>
          <p:cNvSpPr txBox="1">
            <a:spLocks noGrp="1"/>
          </p:cNvSpPr>
          <p:nvPr>
            <p:ph type="title"/>
          </p:nvPr>
        </p:nvSpPr>
        <p:spPr>
          <a:xfrm>
            <a:off x="890425" y="3579220"/>
            <a:ext cx="7886700" cy="99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9600" b="1">
                <a:solidFill>
                  <a:srgbClr val="FFFFFF"/>
                </a:solidFill>
                <a:latin typeface="Amatic SC"/>
                <a:ea typeface="Amatic SC"/>
                <a:cs typeface="Amatic SC"/>
                <a:sym typeface="Amatic SC"/>
              </a:rPr>
              <a:t>With Thanks </a:t>
            </a:r>
            <a:endParaRPr sz="9600" b="1">
              <a:solidFill>
                <a:srgbClr val="FFFFFF"/>
              </a:solidFill>
              <a:latin typeface="Amatic SC"/>
              <a:ea typeface="Amatic SC"/>
              <a:cs typeface="Amatic SC"/>
              <a:sym typeface="Amatic SC"/>
            </a:endParaRPr>
          </a:p>
        </p:txBody>
      </p:sp>
      <p:pic>
        <p:nvPicPr>
          <p:cNvPr id="213" name="Google Shape;213;p34"/>
          <p:cNvPicPr preferRelativeResize="0"/>
          <p:nvPr/>
        </p:nvPicPr>
        <p:blipFill>
          <a:blip r:embed="rId4">
            <a:alphaModFix/>
          </a:blip>
          <a:stretch>
            <a:fillRect/>
          </a:stretch>
        </p:blipFill>
        <p:spPr>
          <a:xfrm>
            <a:off x="5119975" y="3714250"/>
            <a:ext cx="4024024" cy="8591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6A94D">
            <a:alpha val="16920"/>
          </a:srgbClr>
        </a:solidFill>
        <a:effectLst/>
      </p:bgPr>
    </p:bg>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223575" y="615320"/>
            <a:ext cx="7886700" cy="994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a:latin typeface="Covered By Your Grace"/>
                <a:ea typeface="Covered By Your Grace"/>
                <a:cs typeface="Covered By Your Grace"/>
                <a:sym typeface="Covered By Your Grace"/>
              </a:rPr>
              <a:t>Let’s Talk Stress </a:t>
            </a:r>
            <a:endParaRPr sz="6000">
              <a:latin typeface="Covered By Your Grace"/>
              <a:ea typeface="Covered By Your Grace"/>
              <a:cs typeface="Covered By Your Grace"/>
              <a:sym typeface="Covered By Your Grace"/>
            </a:endParaRPr>
          </a:p>
        </p:txBody>
      </p:sp>
      <p:sp>
        <p:nvSpPr>
          <p:cNvPr id="78" name="Google Shape;78;p17"/>
          <p:cNvSpPr txBox="1">
            <a:spLocks noGrp="1"/>
          </p:cNvSpPr>
          <p:nvPr>
            <p:ph type="body" idx="1"/>
          </p:nvPr>
        </p:nvSpPr>
        <p:spPr>
          <a:xfrm>
            <a:off x="335925" y="1728594"/>
            <a:ext cx="7886700" cy="3263400"/>
          </a:xfrm>
          <a:prstGeom prst="rect">
            <a:avLst/>
          </a:prstGeom>
        </p:spPr>
        <p:txBody>
          <a:bodyPr spcFirstLastPara="1" wrap="square" lIns="91425" tIns="91425" rIns="91425" bIns="91425" anchor="t" anchorCtr="0">
            <a:noAutofit/>
          </a:bodyPr>
          <a:lstStyle/>
          <a:p>
            <a:pPr marL="457200" lvl="0" indent="-406400" algn="l" rtl="0">
              <a:spcBef>
                <a:spcPts val="1000"/>
              </a:spcBef>
              <a:spcAft>
                <a:spcPts val="0"/>
              </a:spcAft>
              <a:buSzPts val="2800"/>
              <a:buChar char="•"/>
            </a:pPr>
            <a:r>
              <a:rPr lang="en"/>
              <a:t>Positive Stress</a:t>
            </a:r>
            <a:endParaRPr/>
          </a:p>
          <a:p>
            <a:pPr marL="457200" lvl="0" indent="-406400" algn="l" rtl="0">
              <a:spcBef>
                <a:spcPts val="0"/>
              </a:spcBef>
              <a:spcAft>
                <a:spcPts val="0"/>
              </a:spcAft>
              <a:buSzPts val="2800"/>
              <a:buChar char="•"/>
            </a:pPr>
            <a:r>
              <a:rPr lang="en"/>
              <a:t>Tolerable Stress</a:t>
            </a:r>
            <a:endParaRPr/>
          </a:p>
          <a:p>
            <a:pPr marL="457200" lvl="0" indent="-406400" algn="l" rtl="0">
              <a:spcBef>
                <a:spcPts val="0"/>
              </a:spcBef>
              <a:spcAft>
                <a:spcPts val="0"/>
              </a:spcAft>
              <a:buSzPts val="2800"/>
              <a:buChar char="•"/>
            </a:pPr>
            <a:r>
              <a:rPr lang="en"/>
              <a:t>Toxic Stress </a:t>
            </a:r>
            <a:endParaRPr/>
          </a:p>
        </p:txBody>
      </p:sp>
      <p:pic>
        <p:nvPicPr>
          <p:cNvPr id="79" name="Google Shape;79;p17"/>
          <p:cNvPicPr preferRelativeResize="0"/>
          <p:nvPr/>
        </p:nvPicPr>
        <p:blipFill>
          <a:blip r:embed="rId3">
            <a:alphaModFix/>
          </a:blip>
          <a:stretch>
            <a:fillRect/>
          </a:stretch>
        </p:blipFill>
        <p:spPr>
          <a:xfrm>
            <a:off x="5715000" y="0"/>
            <a:ext cx="3429000" cy="5143500"/>
          </a:xfrm>
          <a:prstGeom prst="rect">
            <a:avLst/>
          </a:prstGeom>
          <a:noFill/>
          <a:ln>
            <a:noFill/>
          </a:ln>
        </p:spPr>
      </p:pic>
      <p:pic>
        <p:nvPicPr>
          <p:cNvPr id="80" name="Google Shape;80;p17"/>
          <p:cNvPicPr preferRelativeResize="0"/>
          <p:nvPr/>
        </p:nvPicPr>
        <p:blipFill>
          <a:blip r:embed="rId4">
            <a:alphaModFix/>
          </a:blip>
          <a:stretch>
            <a:fillRect/>
          </a:stretch>
        </p:blipFill>
        <p:spPr>
          <a:xfrm>
            <a:off x="-747425" y="4095025"/>
            <a:ext cx="4024024" cy="8591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6A94D">
            <a:alpha val="16920"/>
          </a:srgbClr>
        </a:solidFill>
        <a:effectLst/>
      </p:bgPr>
    </p:bg>
    <p:spTree>
      <p:nvGrpSpPr>
        <p:cNvPr id="1" name="Shape 84"/>
        <p:cNvGrpSpPr/>
        <p:nvPr/>
      </p:nvGrpSpPr>
      <p:grpSpPr>
        <a:xfrm>
          <a:off x="0" y="0"/>
          <a:ext cx="0" cy="0"/>
          <a:chOff x="0" y="0"/>
          <a:chExt cx="0" cy="0"/>
        </a:xfrm>
      </p:grpSpPr>
      <p:pic>
        <p:nvPicPr>
          <p:cNvPr id="85" name="Google Shape;85;p18"/>
          <p:cNvPicPr preferRelativeResize="0"/>
          <p:nvPr/>
        </p:nvPicPr>
        <p:blipFill>
          <a:blip r:embed="rId3">
            <a:alphaModFix amt="33000"/>
          </a:blip>
          <a:stretch>
            <a:fillRect/>
          </a:stretch>
        </p:blipFill>
        <p:spPr>
          <a:xfrm>
            <a:off x="713455" y="-1"/>
            <a:ext cx="7717089" cy="5143501"/>
          </a:xfrm>
          <a:prstGeom prst="rect">
            <a:avLst/>
          </a:prstGeom>
          <a:noFill/>
          <a:ln>
            <a:noFill/>
          </a:ln>
        </p:spPr>
      </p:pic>
      <p:sp>
        <p:nvSpPr>
          <p:cNvPr id="86" name="Google Shape;86;p18"/>
          <p:cNvSpPr txBox="1"/>
          <p:nvPr/>
        </p:nvSpPr>
        <p:spPr>
          <a:xfrm>
            <a:off x="876775" y="68750"/>
            <a:ext cx="7209300" cy="218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sz="6000" b="1">
                <a:latin typeface="Amatic SC"/>
                <a:ea typeface="Amatic SC"/>
                <a:cs typeface="Amatic SC"/>
                <a:sym typeface="Amatic SC"/>
              </a:rPr>
              <a:t>“Resilience in not an innate characteristic, it is a skill to be taught, learned, and practiced.”</a:t>
            </a:r>
            <a:r>
              <a:rPr lang="en" sz="2400">
                <a:latin typeface="Calibri"/>
                <a:ea typeface="Calibri"/>
                <a:cs typeface="Calibri"/>
                <a:sym typeface="Calibri"/>
              </a:rPr>
              <a:t>	</a:t>
            </a:r>
            <a:endParaRPr sz="2400">
              <a:latin typeface="Calibri"/>
              <a:ea typeface="Calibri"/>
              <a:cs typeface="Calibri"/>
              <a:sym typeface="Calibri"/>
            </a:endParaRPr>
          </a:p>
          <a:p>
            <a:pPr marL="1828800" lvl="0" indent="457200" algn="l" rtl="0">
              <a:spcBef>
                <a:spcPts val="0"/>
              </a:spcBef>
              <a:spcAft>
                <a:spcPts val="0"/>
              </a:spcAft>
              <a:buNone/>
            </a:pPr>
            <a:r>
              <a:rPr lang="en" sz="2400">
                <a:latin typeface="Calibri"/>
                <a:ea typeface="Calibri"/>
                <a:cs typeface="Calibri"/>
                <a:sym typeface="Calibri"/>
              </a:rPr>
              <a:t>-Jack Shonkoff, MD Harvard University</a:t>
            </a:r>
            <a:endParaRPr sz="2400">
              <a:latin typeface="Calibri"/>
              <a:ea typeface="Calibri"/>
              <a:cs typeface="Calibri"/>
              <a:sym typeface="Calibri"/>
            </a:endParaRPr>
          </a:p>
        </p:txBody>
      </p:sp>
      <p:pic>
        <p:nvPicPr>
          <p:cNvPr id="87" name="Google Shape;87;p18"/>
          <p:cNvPicPr preferRelativeResize="0"/>
          <p:nvPr/>
        </p:nvPicPr>
        <p:blipFill>
          <a:blip r:embed="rId4">
            <a:alphaModFix/>
          </a:blip>
          <a:stretch>
            <a:fillRect/>
          </a:stretch>
        </p:blipFill>
        <p:spPr>
          <a:xfrm>
            <a:off x="6195050" y="4132300"/>
            <a:ext cx="4024024" cy="8591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6A94D">
            <a:alpha val="16920"/>
          </a:srgbClr>
        </a:solidFill>
        <a:effectLst/>
      </p:bgPr>
    </p:bg>
    <p:spTree>
      <p:nvGrpSpPr>
        <p:cNvPr id="1" name="Shape 92"/>
        <p:cNvGrpSpPr/>
        <p:nvPr/>
      </p:nvGrpSpPr>
      <p:grpSpPr>
        <a:xfrm>
          <a:off x="0" y="0"/>
          <a:ext cx="0" cy="0"/>
          <a:chOff x="0" y="0"/>
          <a:chExt cx="0" cy="0"/>
        </a:xfrm>
      </p:grpSpPr>
      <p:sp>
        <p:nvSpPr>
          <p:cNvPr id="93" name="Google Shape;93;p19"/>
          <p:cNvSpPr txBox="1"/>
          <p:nvPr/>
        </p:nvSpPr>
        <p:spPr>
          <a:xfrm>
            <a:off x="585900" y="677698"/>
            <a:ext cx="7972200" cy="31707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rgbClr val="542A00"/>
              </a:buClr>
              <a:buSzPts val="3200"/>
              <a:buFont typeface="Arial Narrow"/>
              <a:buNone/>
            </a:pPr>
            <a:r>
              <a:rPr lang="en" sz="4800">
                <a:solidFill>
                  <a:schemeClr val="dk1"/>
                </a:solidFill>
                <a:latin typeface="Caveat"/>
                <a:ea typeface="Caveat"/>
                <a:cs typeface="Caveat"/>
                <a:sym typeface="Caveat"/>
              </a:rPr>
              <a:t>“Resilience is the process of adapting well in the face of adversity, trauma, tragedy, threats or significant sources of </a:t>
            </a:r>
            <a:r>
              <a:rPr lang="en" sz="4800">
                <a:uFill>
                  <a:noFill/>
                </a:uFill>
                <a:latin typeface="Caveat"/>
                <a:ea typeface="Caveat"/>
                <a:cs typeface="Caveat"/>
                <a:sym typeface="Caveat"/>
                <a:hlinkClick r:id="rId3"/>
              </a:rPr>
              <a:t>stress</a:t>
            </a:r>
            <a:r>
              <a:rPr lang="en" sz="4800">
                <a:latin typeface="Caveat"/>
                <a:ea typeface="Caveat"/>
                <a:cs typeface="Caveat"/>
                <a:sym typeface="Caveat"/>
              </a:rPr>
              <a:t>”</a:t>
            </a:r>
            <a:endParaRPr sz="3200" b="1" i="0">
              <a:solidFill>
                <a:srgbClr val="542A00"/>
              </a:solidFill>
              <a:latin typeface="Arial Narrow"/>
              <a:ea typeface="Arial Narrow"/>
              <a:cs typeface="Arial Narrow"/>
              <a:sym typeface="Arial Narrow"/>
            </a:endParaRPr>
          </a:p>
        </p:txBody>
      </p:sp>
      <p:pic>
        <p:nvPicPr>
          <p:cNvPr id="94" name="Google Shape;94;p19"/>
          <p:cNvPicPr preferRelativeResize="0"/>
          <p:nvPr/>
        </p:nvPicPr>
        <p:blipFill>
          <a:blip r:embed="rId4">
            <a:alphaModFix/>
          </a:blip>
          <a:stretch>
            <a:fillRect/>
          </a:stretch>
        </p:blipFill>
        <p:spPr>
          <a:xfrm>
            <a:off x="0" y="2106175"/>
            <a:ext cx="1518675" cy="3037325"/>
          </a:xfrm>
          <a:prstGeom prst="rect">
            <a:avLst/>
          </a:prstGeom>
          <a:noFill/>
          <a:ln>
            <a:noFill/>
          </a:ln>
        </p:spPr>
      </p:pic>
      <p:pic>
        <p:nvPicPr>
          <p:cNvPr id="95" name="Google Shape;95;p19"/>
          <p:cNvPicPr preferRelativeResize="0"/>
          <p:nvPr/>
        </p:nvPicPr>
        <p:blipFill>
          <a:blip r:embed="rId5">
            <a:alphaModFix/>
          </a:blip>
          <a:stretch>
            <a:fillRect/>
          </a:stretch>
        </p:blipFill>
        <p:spPr>
          <a:xfrm>
            <a:off x="5916325" y="4120350"/>
            <a:ext cx="4024024" cy="859174"/>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6A94D">
            <a:alpha val="16920"/>
          </a:srgbClr>
        </a:solidFill>
        <a:effectLst/>
      </p:bgPr>
    </p:bg>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a:t>Characteristics of Resilient People </a:t>
            </a:r>
            <a:endParaRPr sz="3200" b="1"/>
          </a:p>
        </p:txBody>
      </p:sp>
      <p:sp>
        <p:nvSpPr>
          <p:cNvPr id="101" name="Google Shape;101;p20"/>
          <p:cNvSpPr txBox="1">
            <a:spLocks noGrp="1"/>
          </p:cNvSpPr>
          <p:nvPr>
            <p:ph type="body" idx="1"/>
          </p:nvPr>
        </p:nvSpPr>
        <p:spPr>
          <a:xfrm>
            <a:off x="311700" y="1103050"/>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Char char="●"/>
            </a:pPr>
            <a:r>
              <a:rPr lang="en" sz="2400">
                <a:solidFill>
                  <a:schemeClr val="dk1"/>
                </a:solidFill>
              </a:rPr>
              <a:t>Healthy, supportive, caring relationships</a:t>
            </a:r>
            <a:endParaRPr sz="2400">
              <a:solidFill>
                <a:schemeClr val="dk1"/>
              </a:solidFill>
            </a:endParaRPr>
          </a:p>
          <a:p>
            <a:pPr marL="457200" lvl="0" indent="-381000" algn="l" rtl="0">
              <a:spcBef>
                <a:spcPts val="0"/>
              </a:spcBef>
              <a:spcAft>
                <a:spcPts val="0"/>
              </a:spcAft>
              <a:buClr>
                <a:schemeClr val="dk1"/>
              </a:buClr>
              <a:buSzPts val="2400"/>
              <a:buChar char="●"/>
            </a:pPr>
            <a:r>
              <a:rPr lang="en" sz="2400">
                <a:solidFill>
                  <a:schemeClr val="dk1"/>
                </a:solidFill>
              </a:rPr>
              <a:t>The capacity to make realistic plans and take steps to carry them out.</a:t>
            </a:r>
            <a:endParaRPr sz="2400">
              <a:solidFill>
                <a:schemeClr val="dk1"/>
              </a:solidFill>
            </a:endParaRPr>
          </a:p>
          <a:p>
            <a:pPr marL="457200" lvl="0" indent="-381000" algn="l" rtl="0">
              <a:spcBef>
                <a:spcPts val="0"/>
              </a:spcBef>
              <a:spcAft>
                <a:spcPts val="0"/>
              </a:spcAft>
              <a:buClr>
                <a:schemeClr val="dk1"/>
              </a:buClr>
              <a:buSzPts val="2400"/>
              <a:buChar char="●"/>
            </a:pPr>
            <a:r>
              <a:rPr lang="en" sz="2400">
                <a:solidFill>
                  <a:schemeClr val="dk1"/>
                </a:solidFill>
              </a:rPr>
              <a:t>A positive view of yourself and confidence in your strengths and abilities.</a:t>
            </a:r>
            <a:endParaRPr sz="2400">
              <a:solidFill>
                <a:schemeClr val="dk1"/>
              </a:solidFill>
            </a:endParaRPr>
          </a:p>
          <a:p>
            <a:pPr marL="457200" lvl="0" indent="-381000" algn="l" rtl="0">
              <a:spcBef>
                <a:spcPts val="0"/>
              </a:spcBef>
              <a:spcAft>
                <a:spcPts val="0"/>
              </a:spcAft>
              <a:buClr>
                <a:schemeClr val="dk1"/>
              </a:buClr>
              <a:buSzPts val="2400"/>
              <a:buChar char="●"/>
            </a:pPr>
            <a:r>
              <a:rPr lang="en" sz="2400">
                <a:solidFill>
                  <a:schemeClr val="dk1"/>
                </a:solidFill>
              </a:rPr>
              <a:t>Skills in communication and problem solving.</a:t>
            </a:r>
            <a:endParaRPr sz="2400">
              <a:solidFill>
                <a:schemeClr val="dk1"/>
              </a:solidFill>
            </a:endParaRPr>
          </a:p>
          <a:p>
            <a:pPr marL="457200" lvl="0" indent="-381000" algn="l" rtl="0">
              <a:spcBef>
                <a:spcPts val="0"/>
              </a:spcBef>
              <a:spcAft>
                <a:spcPts val="0"/>
              </a:spcAft>
              <a:buClr>
                <a:schemeClr val="dk1"/>
              </a:buClr>
              <a:buSzPts val="2400"/>
              <a:buChar char="●"/>
            </a:pPr>
            <a:r>
              <a:rPr lang="en" sz="2400">
                <a:solidFill>
                  <a:schemeClr val="dk1"/>
                </a:solidFill>
              </a:rPr>
              <a:t>The capacity to manage strong feelings and impulses.</a:t>
            </a:r>
            <a:endParaRPr sz="24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2400" b="1">
              <a:solidFill>
                <a:srgbClr val="542A00"/>
              </a:solidFill>
              <a:latin typeface="Calibri"/>
              <a:ea typeface="Calibri"/>
              <a:cs typeface="Calibri"/>
              <a:sym typeface="Calibri"/>
            </a:endParaRPr>
          </a:p>
          <a:p>
            <a:pPr marL="0" lvl="0" indent="0" algn="l" rtl="0">
              <a:spcBef>
                <a:spcPts val="0"/>
              </a:spcBef>
              <a:spcAft>
                <a:spcPts val="1600"/>
              </a:spcAft>
              <a:buNone/>
            </a:pPr>
            <a:endParaRPr/>
          </a:p>
        </p:txBody>
      </p:sp>
      <p:pic>
        <p:nvPicPr>
          <p:cNvPr id="102" name="Google Shape;102;p20"/>
          <p:cNvPicPr preferRelativeResize="0"/>
          <p:nvPr/>
        </p:nvPicPr>
        <p:blipFill>
          <a:blip r:embed="rId3">
            <a:alphaModFix/>
          </a:blip>
          <a:stretch>
            <a:fillRect/>
          </a:stretch>
        </p:blipFill>
        <p:spPr>
          <a:xfrm>
            <a:off x="5498250" y="4120350"/>
            <a:ext cx="4024024" cy="8591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6A94D">
            <a:alpha val="16920"/>
          </a:srgbClr>
        </a:solidFill>
        <a:effectLst/>
      </p:bgPr>
    </p:bg>
    <p:spTree>
      <p:nvGrpSpPr>
        <p:cNvPr id="1" name="Shape 107"/>
        <p:cNvGrpSpPr/>
        <p:nvPr/>
      </p:nvGrpSpPr>
      <p:grpSpPr>
        <a:xfrm>
          <a:off x="0" y="0"/>
          <a:ext cx="0" cy="0"/>
          <a:chOff x="0" y="0"/>
          <a:chExt cx="0" cy="0"/>
        </a:xfrm>
      </p:grpSpPr>
      <p:pic>
        <p:nvPicPr>
          <p:cNvPr id="108" name="Google Shape;108;p21"/>
          <p:cNvPicPr preferRelativeResize="0"/>
          <p:nvPr/>
        </p:nvPicPr>
        <p:blipFill>
          <a:blip r:embed="rId3">
            <a:alphaModFix amt="29000"/>
          </a:blip>
          <a:stretch>
            <a:fillRect/>
          </a:stretch>
        </p:blipFill>
        <p:spPr>
          <a:xfrm>
            <a:off x="6229849" y="1314050"/>
            <a:ext cx="2580900" cy="2765250"/>
          </a:xfrm>
          <a:prstGeom prst="rect">
            <a:avLst/>
          </a:prstGeom>
          <a:noFill/>
          <a:ln>
            <a:noFill/>
          </a:ln>
        </p:spPr>
      </p:pic>
      <p:sp>
        <p:nvSpPr>
          <p:cNvPr id="109" name="Google Shape;109;p21"/>
          <p:cNvSpPr txBox="1"/>
          <p:nvPr/>
        </p:nvSpPr>
        <p:spPr>
          <a:xfrm>
            <a:off x="360300" y="1083875"/>
            <a:ext cx="8783700" cy="24390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Font typeface="Calibri"/>
              <a:buChar char="●"/>
            </a:pPr>
            <a:r>
              <a:rPr lang="en" sz="2400">
                <a:latin typeface="Calibri"/>
                <a:ea typeface="Calibri"/>
                <a:cs typeface="Calibri"/>
                <a:sym typeface="Calibri"/>
              </a:rPr>
              <a:t>Resilience is much more than “Bouncing Back” </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In describing findings from the ACEs study, Felitti (2002b) acknowledged: </a:t>
            </a:r>
            <a:endParaRPr sz="2400">
              <a:latin typeface="Calibri"/>
              <a:ea typeface="Calibri"/>
              <a:cs typeface="Calibri"/>
              <a:sym typeface="Calibri"/>
            </a:endParaRPr>
          </a:p>
          <a:p>
            <a:pPr marL="0" lvl="0" indent="0" algn="ctr" rtl="0">
              <a:spcBef>
                <a:spcPts val="0"/>
              </a:spcBef>
              <a:spcAft>
                <a:spcPts val="0"/>
              </a:spcAft>
              <a:buNone/>
            </a:pPr>
            <a:r>
              <a:rPr lang="en" sz="3100" b="1" i="1">
                <a:latin typeface="Reenie Beanie"/>
                <a:ea typeface="Reenie Beanie"/>
                <a:cs typeface="Reenie Beanie"/>
                <a:sym typeface="Reenie Beanie"/>
              </a:rPr>
              <a:t>“...One does not just ‘get over’ some things, </a:t>
            </a:r>
            <a:endParaRPr sz="3100" b="1" i="1">
              <a:latin typeface="Reenie Beanie"/>
              <a:ea typeface="Reenie Beanie"/>
              <a:cs typeface="Reenie Beanie"/>
              <a:sym typeface="Reenie Beanie"/>
            </a:endParaRPr>
          </a:p>
          <a:p>
            <a:pPr marL="0" lvl="0" indent="0" algn="ctr" rtl="0">
              <a:spcBef>
                <a:spcPts val="0"/>
              </a:spcBef>
              <a:spcAft>
                <a:spcPts val="0"/>
              </a:spcAft>
              <a:buNone/>
            </a:pPr>
            <a:r>
              <a:rPr lang="en" sz="3100" b="1" i="1">
                <a:latin typeface="Reenie Beanie"/>
                <a:ea typeface="Reenie Beanie"/>
                <a:cs typeface="Reenie Beanie"/>
                <a:sym typeface="Reenie Beanie"/>
              </a:rPr>
              <a:t>not even fifty years later.”</a:t>
            </a:r>
            <a:r>
              <a:rPr lang="en" sz="3000" i="1">
                <a:latin typeface="Reenie Beanie"/>
                <a:ea typeface="Reenie Beanie"/>
                <a:cs typeface="Reenie Beanie"/>
                <a:sym typeface="Reenie Beanie"/>
              </a:rPr>
              <a:t> </a:t>
            </a:r>
            <a:endParaRPr sz="3000" i="1">
              <a:latin typeface="Reenie Beanie"/>
              <a:ea typeface="Reenie Beanie"/>
              <a:cs typeface="Reenie Beanie"/>
              <a:sym typeface="Reenie Beanie"/>
            </a:endParaRPr>
          </a:p>
          <a:p>
            <a:pPr marL="0" lvl="0" indent="0" algn="ctr" rtl="0">
              <a:spcBef>
                <a:spcPts val="0"/>
              </a:spcBef>
              <a:spcAft>
                <a:spcPts val="0"/>
              </a:spcAft>
              <a:buNone/>
            </a:pPr>
            <a:endParaRPr sz="2400" i="1">
              <a:latin typeface="Calibri"/>
              <a:ea typeface="Calibri"/>
              <a:cs typeface="Calibri"/>
              <a:sym typeface="Calibri"/>
            </a:endParaRPr>
          </a:p>
          <a:p>
            <a:pPr marL="0" lvl="0" indent="0" algn="ctr" rtl="0">
              <a:spcBef>
                <a:spcPts val="0"/>
              </a:spcBef>
              <a:spcAft>
                <a:spcPts val="0"/>
              </a:spcAft>
              <a:buNone/>
            </a:pPr>
            <a:endParaRPr sz="1800" i="1">
              <a:latin typeface="Calibri"/>
              <a:ea typeface="Calibri"/>
              <a:cs typeface="Calibri"/>
              <a:sym typeface="Calibri"/>
            </a:endParaRPr>
          </a:p>
          <a:p>
            <a:pPr marL="0" lvl="0" indent="0" algn="l" rtl="0">
              <a:spcBef>
                <a:spcPts val="0"/>
              </a:spcBef>
              <a:spcAft>
                <a:spcPts val="0"/>
              </a:spcAft>
              <a:buNone/>
            </a:pPr>
            <a:endParaRPr sz="1800" i="1">
              <a:latin typeface="Calibri"/>
              <a:ea typeface="Calibri"/>
              <a:cs typeface="Calibri"/>
              <a:sym typeface="Calibri"/>
            </a:endParaRPr>
          </a:p>
          <a:p>
            <a:pPr marL="0" lvl="0" indent="0" algn="r" rtl="0">
              <a:spcBef>
                <a:spcPts val="0"/>
              </a:spcBef>
              <a:spcAft>
                <a:spcPts val="0"/>
              </a:spcAft>
              <a:buNone/>
            </a:pPr>
            <a:endParaRPr sz="1800" i="1">
              <a:latin typeface="Calibri"/>
              <a:ea typeface="Calibri"/>
              <a:cs typeface="Calibri"/>
              <a:sym typeface="Calibri"/>
            </a:endParaRPr>
          </a:p>
          <a:p>
            <a:pPr marL="0" lvl="0" indent="0" algn="r" rtl="0">
              <a:spcBef>
                <a:spcPts val="0"/>
              </a:spcBef>
              <a:spcAft>
                <a:spcPts val="0"/>
              </a:spcAft>
              <a:buNone/>
            </a:pPr>
            <a:endParaRPr sz="1800" i="1">
              <a:latin typeface="Calibri"/>
              <a:ea typeface="Calibri"/>
              <a:cs typeface="Calibri"/>
              <a:sym typeface="Calibri"/>
            </a:endParaRPr>
          </a:p>
          <a:p>
            <a:pPr marL="0" lvl="0" indent="0" algn="r" rtl="0">
              <a:spcBef>
                <a:spcPts val="0"/>
              </a:spcBef>
              <a:spcAft>
                <a:spcPts val="0"/>
              </a:spcAft>
              <a:buNone/>
            </a:pPr>
            <a:endParaRPr sz="1800" i="1">
              <a:latin typeface="Calibri"/>
              <a:ea typeface="Calibri"/>
              <a:cs typeface="Calibri"/>
              <a:sym typeface="Calibri"/>
            </a:endParaRPr>
          </a:p>
          <a:p>
            <a:pPr marL="0" lvl="0" indent="0" algn="r" rtl="0">
              <a:spcBef>
                <a:spcPts val="0"/>
              </a:spcBef>
              <a:spcAft>
                <a:spcPts val="0"/>
              </a:spcAft>
              <a:buNone/>
            </a:pPr>
            <a:endParaRPr i="1">
              <a:latin typeface="Calibri"/>
              <a:ea typeface="Calibri"/>
              <a:cs typeface="Calibri"/>
              <a:sym typeface="Calibri"/>
            </a:endParaRPr>
          </a:p>
        </p:txBody>
      </p:sp>
      <p:pic>
        <p:nvPicPr>
          <p:cNvPr id="110" name="Google Shape;110;p21"/>
          <p:cNvPicPr preferRelativeResize="0"/>
          <p:nvPr/>
        </p:nvPicPr>
        <p:blipFill>
          <a:blip r:embed="rId4">
            <a:alphaModFix/>
          </a:blip>
          <a:stretch>
            <a:fillRect/>
          </a:stretch>
        </p:blipFill>
        <p:spPr>
          <a:xfrm>
            <a:off x="-747425" y="4095025"/>
            <a:ext cx="4024024" cy="8591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6A94D">
            <a:alpha val="16920"/>
          </a:srgbClr>
        </a:solidFill>
        <a:effectLst/>
      </p:bgPr>
    </p:bg>
    <p:spTree>
      <p:nvGrpSpPr>
        <p:cNvPr id="1" name="Shape 115"/>
        <p:cNvGrpSpPr/>
        <p:nvPr/>
      </p:nvGrpSpPr>
      <p:grpSpPr>
        <a:xfrm>
          <a:off x="0" y="0"/>
          <a:ext cx="0" cy="0"/>
          <a:chOff x="0" y="0"/>
          <a:chExt cx="0" cy="0"/>
        </a:xfrm>
      </p:grpSpPr>
      <p:pic>
        <p:nvPicPr>
          <p:cNvPr id="116" name="Google Shape;116;p22"/>
          <p:cNvPicPr preferRelativeResize="0"/>
          <p:nvPr/>
        </p:nvPicPr>
        <p:blipFill>
          <a:blip r:embed="rId3">
            <a:alphaModFix amt="29000"/>
          </a:blip>
          <a:stretch>
            <a:fillRect/>
          </a:stretch>
        </p:blipFill>
        <p:spPr>
          <a:xfrm>
            <a:off x="6229849" y="1314050"/>
            <a:ext cx="2580900" cy="2765250"/>
          </a:xfrm>
          <a:prstGeom prst="rect">
            <a:avLst/>
          </a:prstGeom>
          <a:noFill/>
          <a:ln>
            <a:noFill/>
          </a:ln>
        </p:spPr>
      </p:pic>
      <p:sp>
        <p:nvSpPr>
          <p:cNvPr id="117" name="Google Shape;117;p22"/>
          <p:cNvSpPr txBox="1"/>
          <p:nvPr/>
        </p:nvSpPr>
        <p:spPr>
          <a:xfrm>
            <a:off x="186350" y="431575"/>
            <a:ext cx="8783700" cy="434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400" i="1">
              <a:latin typeface="Calibri"/>
              <a:ea typeface="Calibri"/>
              <a:cs typeface="Calibri"/>
              <a:sym typeface="Calibri"/>
            </a:endParaRPr>
          </a:p>
          <a:p>
            <a:pPr marL="0" lvl="0" indent="0" algn="l" rtl="0">
              <a:spcBef>
                <a:spcPts val="0"/>
              </a:spcBef>
              <a:spcAft>
                <a:spcPts val="0"/>
              </a:spcAft>
              <a:buNone/>
            </a:pPr>
            <a:r>
              <a:rPr lang="en" sz="2400" b="1" u="sng">
                <a:latin typeface="Calibri"/>
                <a:ea typeface="Calibri"/>
                <a:cs typeface="Calibri"/>
                <a:sym typeface="Calibri"/>
              </a:rPr>
              <a:t>Building resilience is helping people to:</a:t>
            </a:r>
            <a:endParaRPr sz="2400" b="1" u="sng">
              <a:latin typeface="Calibri"/>
              <a:ea typeface="Calibri"/>
              <a:cs typeface="Calibri"/>
              <a:sym typeface="Calibri"/>
            </a:endParaRPr>
          </a:p>
          <a:p>
            <a:pPr marL="0" lvl="0" indent="0" algn="l" rtl="0">
              <a:spcBef>
                <a:spcPts val="0"/>
              </a:spcBef>
              <a:spcAft>
                <a:spcPts val="0"/>
              </a:spcAft>
              <a:buNone/>
            </a:pPr>
            <a:endParaRPr sz="2400" b="1" u="sng">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i="1">
                <a:latin typeface="Calibri"/>
                <a:ea typeface="Calibri"/>
                <a:cs typeface="Calibri"/>
                <a:sym typeface="Calibri"/>
              </a:rPr>
              <a:t>Successfully adapt despite current or past trauma and </a:t>
            </a:r>
            <a:endParaRPr sz="2400" i="1">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i="1">
                <a:latin typeface="Calibri"/>
                <a:ea typeface="Calibri"/>
                <a:cs typeface="Calibri"/>
                <a:sym typeface="Calibri"/>
              </a:rPr>
              <a:t>Achieve personal growth and positive change </a:t>
            </a:r>
            <a:endParaRPr sz="2400" i="1">
              <a:latin typeface="Calibri"/>
              <a:ea typeface="Calibri"/>
              <a:cs typeface="Calibri"/>
              <a:sym typeface="Calibri"/>
            </a:endParaRPr>
          </a:p>
          <a:p>
            <a:pPr marL="0" lvl="0" indent="0" algn="l" rtl="0">
              <a:spcBef>
                <a:spcPts val="0"/>
              </a:spcBef>
              <a:spcAft>
                <a:spcPts val="0"/>
              </a:spcAft>
              <a:buNone/>
            </a:pPr>
            <a:endParaRPr sz="2400" i="1">
              <a:latin typeface="Calibri"/>
              <a:ea typeface="Calibri"/>
              <a:cs typeface="Calibri"/>
              <a:sym typeface="Calibri"/>
            </a:endParaRPr>
          </a:p>
          <a:p>
            <a:pPr marL="0" lvl="0" indent="0" algn="l" rtl="0">
              <a:spcBef>
                <a:spcPts val="0"/>
              </a:spcBef>
              <a:spcAft>
                <a:spcPts val="0"/>
              </a:spcAft>
              <a:buNone/>
            </a:pPr>
            <a:endParaRPr sz="2400" i="1">
              <a:latin typeface="Calibri"/>
              <a:ea typeface="Calibri"/>
              <a:cs typeface="Calibri"/>
              <a:sym typeface="Calibri"/>
            </a:endParaRPr>
          </a:p>
          <a:p>
            <a:pPr marL="0" lvl="0" indent="0" algn="ctr" rtl="0">
              <a:spcBef>
                <a:spcPts val="0"/>
              </a:spcBef>
              <a:spcAft>
                <a:spcPts val="0"/>
              </a:spcAft>
              <a:buNone/>
            </a:pPr>
            <a:r>
              <a:rPr lang="en" sz="1800" i="1">
                <a:latin typeface="Calibri"/>
                <a:ea typeface="Calibri"/>
                <a:cs typeface="Calibri"/>
                <a:sym typeface="Calibri"/>
              </a:rPr>
              <a:t>Intentional, and sometimes intensive, interventions are needed to help people learn to develop resilience</a:t>
            </a:r>
            <a:endParaRPr sz="1800" i="1">
              <a:latin typeface="Calibri"/>
              <a:ea typeface="Calibri"/>
              <a:cs typeface="Calibri"/>
              <a:sym typeface="Calibri"/>
            </a:endParaRPr>
          </a:p>
          <a:p>
            <a:pPr marL="0" lvl="0" indent="0" algn="l" rtl="0">
              <a:spcBef>
                <a:spcPts val="0"/>
              </a:spcBef>
              <a:spcAft>
                <a:spcPts val="0"/>
              </a:spcAft>
              <a:buNone/>
            </a:pPr>
            <a:endParaRPr sz="1800" i="1">
              <a:latin typeface="Calibri"/>
              <a:ea typeface="Calibri"/>
              <a:cs typeface="Calibri"/>
              <a:sym typeface="Calibri"/>
            </a:endParaRPr>
          </a:p>
          <a:p>
            <a:pPr marL="0" lvl="0" indent="0" algn="l" rtl="0">
              <a:spcBef>
                <a:spcPts val="0"/>
              </a:spcBef>
              <a:spcAft>
                <a:spcPts val="0"/>
              </a:spcAft>
              <a:buNone/>
            </a:pPr>
            <a:endParaRPr sz="1800" i="1">
              <a:latin typeface="Calibri"/>
              <a:ea typeface="Calibri"/>
              <a:cs typeface="Calibri"/>
              <a:sym typeface="Calibri"/>
            </a:endParaRPr>
          </a:p>
          <a:p>
            <a:pPr marL="0" lvl="0" indent="0" algn="r" rtl="0">
              <a:spcBef>
                <a:spcPts val="0"/>
              </a:spcBef>
              <a:spcAft>
                <a:spcPts val="0"/>
              </a:spcAft>
              <a:buNone/>
            </a:pPr>
            <a:endParaRPr sz="1800" i="1">
              <a:latin typeface="Calibri"/>
              <a:ea typeface="Calibri"/>
              <a:cs typeface="Calibri"/>
              <a:sym typeface="Calibri"/>
            </a:endParaRPr>
          </a:p>
          <a:p>
            <a:pPr marL="0" lvl="0" indent="0" algn="r" rtl="0">
              <a:spcBef>
                <a:spcPts val="0"/>
              </a:spcBef>
              <a:spcAft>
                <a:spcPts val="0"/>
              </a:spcAft>
              <a:buNone/>
            </a:pPr>
            <a:r>
              <a:rPr lang="en" i="1">
                <a:latin typeface="Calibri"/>
                <a:ea typeface="Calibri"/>
                <a:cs typeface="Calibri"/>
                <a:sym typeface="Calibri"/>
              </a:rPr>
              <a:t>Source: Mary Sciaraffa, Ph.D. CFLE, Eastern Kentucky University</a:t>
            </a:r>
            <a:endParaRPr i="1">
              <a:latin typeface="Calibri"/>
              <a:ea typeface="Calibri"/>
              <a:cs typeface="Calibri"/>
              <a:sym typeface="Calibri"/>
            </a:endParaRPr>
          </a:p>
        </p:txBody>
      </p:sp>
      <p:pic>
        <p:nvPicPr>
          <p:cNvPr id="118" name="Google Shape;118;p22"/>
          <p:cNvPicPr preferRelativeResize="0"/>
          <p:nvPr/>
        </p:nvPicPr>
        <p:blipFill>
          <a:blip r:embed="rId4">
            <a:alphaModFix/>
          </a:blip>
          <a:stretch>
            <a:fillRect/>
          </a:stretch>
        </p:blipFill>
        <p:spPr>
          <a:xfrm>
            <a:off x="-747425" y="4095025"/>
            <a:ext cx="4024024" cy="8591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6A94D">
            <a:alpha val="16920"/>
          </a:srgbClr>
        </a:solidFill>
        <a:effectLst/>
      </p:bgPr>
    </p:bg>
    <p:spTree>
      <p:nvGrpSpPr>
        <p:cNvPr id="1" name="Shape 122"/>
        <p:cNvGrpSpPr/>
        <p:nvPr/>
      </p:nvGrpSpPr>
      <p:grpSpPr>
        <a:xfrm>
          <a:off x="0" y="0"/>
          <a:ext cx="0" cy="0"/>
          <a:chOff x="0" y="0"/>
          <a:chExt cx="0" cy="0"/>
        </a:xfrm>
      </p:grpSpPr>
      <p:sp>
        <p:nvSpPr>
          <p:cNvPr id="123" name="Google Shape;123;p23"/>
          <p:cNvSpPr txBox="1"/>
          <p:nvPr/>
        </p:nvSpPr>
        <p:spPr>
          <a:xfrm>
            <a:off x="646075" y="927200"/>
            <a:ext cx="5677800" cy="400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t>Motivational Speaker Jim Rohn said:</a:t>
            </a:r>
            <a:endParaRPr sz="2400" b="1"/>
          </a:p>
          <a:p>
            <a:pPr marL="0" lvl="0" indent="0" algn="l" rtl="0">
              <a:spcBef>
                <a:spcPts val="0"/>
              </a:spcBef>
              <a:spcAft>
                <a:spcPts val="0"/>
              </a:spcAft>
              <a:buNone/>
            </a:pPr>
            <a:r>
              <a:rPr lang="en" sz="2400" b="1"/>
              <a:t> </a:t>
            </a:r>
            <a:endParaRPr sz="2400" b="1"/>
          </a:p>
          <a:p>
            <a:pPr marL="0" lvl="0" indent="0" algn="l" rtl="0">
              <a:spcBef>
                <a:spcPts val="0"/>
              </a:spcBef>
              <a:spcAft>
                <a:spcPts val="0"/>
              </a:spcAft>
              <a:buNone/>
            </a:pPr>
            <a:r>
              <a:rPr lang="en" sz="4800">
                <a:latin typeface="Reenie Beanie"/>
                <a:ea typeface="Reenie Beanie"/>
                <a:cs typeface="Reenie Beanie"/>
                <a:sym typeface="Reenie Beanie"/>
              </a:rPr>
              <a:t>“You are the average of the five people you spend the most time with.” </a:t>
            </a:r>
            <a:endParaRPr sz="4800">
              <a:latin typeface="Reenie Beanie"/>
              <a:ea typeface="Reenie Beanie"/>
              <a:cs typeface="Reenie Beanie"/>
              <a:sym typeface="Reenie Beanie"/>
            </a:endParaRPr>
          </a:p>
        </p:txBody>
      </p:sp>
      <p:pic>
        <p:nvPicPr>
          <p:cNvPr id="124" name="Google Shape;124;p23"/>
          <p:cNvPicPr preferRelativeResize="0"/>
          <p:nvPr/>
        </p:nvPicPr>
        <p:blipFill rotWithShape="1">
          <a:blip r:embed="rId3">
            <a:alphaModFix amt="83000"/>
          </a:blip>
          <a:srcRect l="20341" r="44671"/>
          <a:stretch/>
        </p:blipFill>
        <p:spPr>
          <a:xfrm>
            <a:off x="6323875" y="0"/>
            <a:ext cx="2699425" cy="5143500"/>
          </a:xfrm>
          <a:prstGeom prst="rect">
            <a:avLst/>
          </a:prstGeom>
          <a:noFill/>
          <a:ln>
            <a:noFill/>
          </a:ln>
        </p:spPr>
      </p:pic>
      <p:pic>
        <p:nvPicPr>
          <p:cNvPr id="125" name="Google Shape;125;p23"/>
          <p:cNvPicPr preferRelativeResize="0"/>
          <p:nvPr/>
        </p:nvPicPr>
        <p:blipFill>
          <a:blip r:embed="rId4">
            <a:alphaModFix/>
          </a:blip>
          <a:stretch>
            <a:fillRect/>
          </a:stretch>
        </p:blipFill>
        <p:spPr>
          <a:xfrm>
            <a:off x="-747425" y="4095025"/>
            <a:ext cx="4024024" cy="859174"/>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2401</Words>
  <Application>Microsoft Office PowerPoint</Application>
  <PresentationFormat>On-screen Show (16:9)</PresentationFormat>
  <Paragraphs>191</Paragraphs>
  <Slides>20</Slides>
  <Notes>20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Indie Flower</vt:lpstr>
      <vt:lpstr>Arial</vt:lpstr>
      <vt:lpstr>Arial Narrow</vt:lpstr>
      <vt:lpstr>Caveat</vt:lpstr>
      <vt:lpstr>Noto Sans Symbols</vt:lpstr>
      <vt:lpstr>Ultra</vt:lpstr>
      <vt:lpstr>Candara</vt:lpstr>
      <vt:lpstr>Calibri</vt:lpstr>
      <vt:lpstr>Covered By Your Grace</vt:lpstr>
      <vt:lpstr>Amatic SC</vt:lpstr>
      <vt:lpstr>Reenie Beanie</vt:lpstr>
      <vt:lpstr>Simple Light</vt:lpstr>
      <vt:lpstr> Stress  &amp; Resilience       </vt:lpstr>
      <vt:lpstr>That’s Me! </vt:lpstr>
      <vt:lpstr>Let’s Talk Stress </vt:lpstr>
      <vt:lpstr>PowerPoint Presentation</vt:lpstr>
      <vt:lpstr>PowerPoint Presentation</vt:lpstr>
      <vt:lpstr>Characteristics of Resilient People </vt:lpstr>
      <vt:lpstr>PowerPoint Presentation</vt:lpstr>
      <vt:lpstr>PowerPoint Presentation</vt:lpstr>
      <vt:lpstr>PowerPoint Presentation</vt:lpstr>
      <vt:lpstr>Problems- We’ve Got Problems</vt:lpstr>
      <vt:lpstr>PowerPoint Presentation</vt:lpstr>
      <vt:lpstr>PowerPoint Presentation</vt:lpstr>
      <vt:lpstr>Goals that are S.M.A.R.T</vt:lpstr>
      <vt:lpstr>FACE your challenges </vt:lpstr>
      <vt:lpstr>Getting to Know Yourself</vt:lpstr>
      <vt:lpstr>Meditation and Self-Compassion</vt:lpstr>
      <vt:lpstr>Feeling overwhelmed? </vt:lpstr>
      <vt:lpstr>Hopefulness</vt:lpstr>
      <vt:lpstr>Self-Care</vt:lpstr>
      <vt:lpstr>With Thanks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  &amp; Resilience</dc:title>
  <dc:creator>Tidemann, Michelle</dc:creator>
  <cp:lastModifiedBy>Donna Zarovy</cp:lastModifiedBy>
  <cp:revision>2</cp:revision>
  <dcterms:modified xsi:type="dcterms:W3CDTF">2019-09-29T14:52:04Z</dcterms:modified>
</cp:coreProperties>
</file>