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85" r:id="rId4"/>
    <p:sldId id="270" r:id="rId5"/>
    <p:sldId id="288" r:id="rId6"/>
    <p:sldId id="261" r:id="rId7"/>
    <p:sldId id="266" r:id="rId8"/>
    <p:sldId id="264" r:id="rId9"/>
    <p:sldId id="291" r:id="rId10"/>
    <p:sldId id="274" r:id="rId11"/>
    <p:sldId id="278" r:id="rId12"/>
    <p:sldId id="292" r:id="rId13"/>
    <p:sldId id="279" r:id="rId14"/>
    <p:sldId id="259" r:id="rId15"/>
    <p:sldId id="260" r:id="rId16"/>
    <p:sldId id="284" r:id="rId17"/>
    <p:sldId id="258" r:id="rId18"/>
    <p:sldId id="280" r:id="rId19"/>
    <p:sldId id="272" r:id="rId20"/>
    <p:sldId id="289" r:id="rId21"/>
    <p:sldId id="277" r:id="rId22"/>
    <p:sldId id="276" r:id="rId23"/>
    <p:sldId id="283" r:id="rId24"/>
    <p:sldId id="271" r:id="rId25"/>
    <p:sldId id="281" r:id="rId26"/>
    <p:sldId id="273" r:id="rId27"/>
    <p:sldId id="275" r:id="rId28"/>
    <p:sldId id="290" r:id="rId29"/>
    <p:sldId id="287" r:id="rId30"/>
    <p:sldId id="286" r:id="rId31"/>
    <p:sldId id="269" r:id="rId32"/>
    <p:sldId id="265" r:id="rId33"/>
    <p:sldId id="26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38" autoAdjust="0"/>
    <p:restoredTop sz="94660"/>
  </p:normalViewPr>
  <p:slideViewPr>
    <p:cSldViewPr snapToGrid="0">
      <p:cViewPr varScale="1">
        <p:scale>
          <a:sx n="111" d="100"/>
          <a:sy n="111" d="100"/>
        </p:scale>
        <p:origin x="6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372CA-E7F2-4B59-801A-F5EF4DE4B9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173F2F-59C0-4796-A66D-60058299C7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64A94C-7037-4D51-8ABD-E6B754E5F7AE}"/>
              </a:ext>
            </a:extLst>
          </p:cNvPr>
          <p:cNvSpPr>
            <a:spLocks noGrp="1"/>
          </p:cNvSpPr>
          <p:nvPr>
            <p:ph type="dt" sz="half" idx="10"/>
          </p:nvPr>
        </p:nvSpPr>
        <p:spPr/>
        <p:txBody>
          <a:bodyPr/>
          <a:lstStyle/>
          <a:p>
            <a:fld id="{9EE00408-DF81-49D8-BFDE-BD129E5ABD2A}" type="datetimeFigureOut">
              <a:rPr lang="en-US" smtClean="0"/>
              <a:t>9/23/2022</a:t>
            </a:fld>
            <a:endParaRPr lang="en-US"/>
          </a:p>
        </p:txBody>
      </p:sp>
      <p:sp>
        <p:nvSpPr>
          <p:cNvPr id="5" name="Footer Placeholder 4">
            <a:extLst>
              <a:ext uri="{FF2B5EF4-FFF2-40B4-BE49-F238E27FC236}">
                <a16:creationId xmlns:a16="http://schemas.microsoft.com/office/drawing/2014/main" id="{5D4734E5-F6E7-43E0-A13E-7C547652A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610E2B-4289-4A04-98B1-0DB3FB700DBB}"/>
              </a:ext>
            </a:extLst>
          </p:cNvPr>
          <p:cNvSpPr>
            <a:spLocks noGrp="1"/>
          </p:cNvSpPr>
          <p:nvPr>
            <p:ph type="sldNum" sz="quarter" idx="12"/>
          </p:nvPr>
        </p:nvSpPr>
        <p:spPr/>
        <p:txBody>
          <a:bodyPr/>
          <a:lstStyle/>
          <a:p>
            <a:fld id="{50F0212E-C9DB-46CB-8090-73922EC7B4E4}" type="slidenum">
              <a:rPr lang="en-US" smtClean="0"/>
              <a:t>‹#›</a:t>
            </a:fld>
            <a:endParaRPr lang="en-US"/>
          </a:p>
        </p:txBody>
      </p:sp>
    </p:spTree>
    <p:extLst>
      <p:ext uri="{BB962C8B-B14F-4D97-AF65-F5344CB8AC3E}">
        <p14:creationId xmlns:p14="http://schemas.microsoft.com/office/powerpoint/2010/main" val="3206462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82BD3-F69D-4571-B1C0-DC0D59E550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980A4D-5813-40DF-BCEB-1A6DF2D674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8EB807-272E-49BA-9745-844120F3E9EA}"/>
              </a:ext>
            </a:extLst>
          </p:cNvPr>
          <p:cNvSpPr>
            <a:spLocks noGrp="1"/>
          </p:cNvSpPr>
          <p:nvPr>
            <p:ph type="dt" sz="half" idx="10"/>
          </p:nvPr>
        </p:nvSpPr>
        <p:spPr/>
        <p:txBody>
          <a:bodyPr/>
          <a:lstStyle/>
          <a:p>
            <a:fld id="{9EE00408-DF81-49D8-BFDE-BD129E5ABD2A}" type="datetimeFigureOut">
              <a:rPr lang="en-US" smtClean="0"/>
              <a:t>9/23/2022</a:t>
            </a:fld>
            <a:endParaRPr lang="en-US"/>
          </a:p>
        </p:txBody>
      </p:sp>
      <p:sp>
        <p:nvSpPr>
          <p:cNvPr id="5" name="Footer Placeholder 4">
            <a:extLst>
              <a:ext uri="{FF2B5EF4-FFF2-40B4-BE49-F238E27FC236}">
                <a16:creationId xmlns:a16="http://schemas.microsoft.com/office/drawing/2014/main" id="{0430989F-94D5-4ED9-8636-500AFD3714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75A30A-A467-4E89-82FA-B7281EB01143}"/>
              </a:ext>
            </a:extLst>
          </p:cNvPr>
          <p:cNvSpPr>
            <a:spLocks noGrp="1"/>
          </p:cNvSpPr>
          <p:nvPr>
            <p:ph type="sldNum" sz="quarter" idx="12"/>
          </p:nvPr>
        </p:nvSpPr>
        <p:spPr/>
        <p:txBody>
          <a:bodyPr/>
          <a:lstStyle/>
          <a:p>
            <a:fld id="{50F0212E-C9DB-46CB-8090-73922EC7B4E4}" type="slidenum">
              <a:rPr lang="en-US" smtClean="0"/>
              <a:t>‹#›</a:t>
            </a:fld>
            <a:endParaRPr lang="en-US"/>
          </a:p>
        </p:txBody>
      </p:sp>
    </p:spTree>
    <p:extLst>
      <p:ext uri="{BB962C8B-B14F-4D97-AF65-F5344CB8AC3E}">
        <p14:creationId xmlns:p14="http://schemas.microsoft.com/office/powerpoint/2010/main" val="3162627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B0B056-0AE8-4FA9-A08B-9AB62D7B60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61D15E-F956-406E-9744-4F071FD0A1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08C4FA-9BA0-41F7-A7B8-4738A3EFEC89}"/>
              </a:ext>
            </a:extLst>
          </p:cNvPr>
          <p:cNvSpPr>
            <a:spLocks noGrp="1"/>
          </p:cNvSpPr>
          <p:nvPr>
            <p:ph type="dt" sz="half" idx="10"/>
          </p:nvPr>
        </p:nvSpPr>
        <p:spPr/>
        <p:txBody>
          <a:bodyPr/>
          <a:lstStyle/>
          <a:p>
            <a:fld id="{9EE00408-DF81-49D8-BFDE-BD129E5ABD2A}" type="datetimeFigureOut">
              <a:rPr lang="en-US" smtClean="0"/>
              <a:t>9/23/2022</a:t>
            </a:fld>
            <a:endParaRPr lang="en-US"/>
          </a:p>
        </p:txBody>
      </p:sp>
      <p:sp>
        <p:nvSpPr>
          <p:cNvPr id="5" name="Footer Placeholder 4">
            <a:extLst>
              <a:ext uri="{FF2B5EF4-FFF2-40B4-BE49-F238E27FC236}">
                <a16:creationId xmlns:a16="http://schemas.microsoft.com/office/drawing/2014/main" id="{E50DA08D-0DFA-48A1-911B-CA190F336C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E881B9-82D0-4459-988B-7978907AC042}"/>
              </a:ext>
            </a:extLst>
          </p:cNvPr>
          <p:cNvSpPr>
            <a:spLocks noGrp="1"/>
          </p:cNvSpPr>
          <p:nvPr>
            <p:ph type="sldNum" sz="quarter" idx="12"/>
          </p:nvPr>
        </p:nvSpPr>
        <p:spPr/>
        <p:txBody>
          <a:bodyPr/>
          <a:lstStyle/>
          <a:p>
            <a:fld id="{50F0212E-C9DB-46CB-8090-73922EC7B4E4}" type="slidenum">
              <a:rPr lang="en-US" smtClean="0"/>
              <a:t>‹#›</a:t>
            </a:fld>
            <a:endParaRPr lang="en-US"/>
          </a:p>
        </p:txBody>
      </p:sp>
    </p:spTree>
    <p:extLst>
      <p:ext uri="{BB962C8B-B14F-4D97-AF65-F5344CB8AC3E}">
        <p14:creationId xmlns:p14="http://schemas.microsoft.com/office/powerpoint/2010/main" val="1008196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36EDB-8F52-4ACC-9EA9-B0045A3018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BFB24B-C93A-4D4A-8DD0-7D1E999931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028532-5AC3-4844-A192-74A2413003B6}"/>
              </a:ext>
            </a:extLst>
          </p:cNvPr>
          <p:cNvSpPr>
            <a:spLocks noGrp="1"/>
          </p:cNvSpPr>
          <p:nvPr>
            <p:ph type="dt" sz="half" idx="10"/>
          </p:nvPr>
        </p:nvSpPr>
        <p:spPr/>
        <p:txBody>
          <a:bodyPr/>
          <a:lstStyle/>
          <a:p>
            <a:fld id="{9EE00408-DF81-49D8-BFDE-BD129E5ABD2A}" type="datetimeFigureOut">
              <a:rPr lang="en-US" smtClean="0"/>
              <a:t>9/23/2022</a:t>
            </a:fld>
            <a:endParaRPr lang="en-US"/>
          </a:p>
        </p:txBody>
      </p:sp>
      <p:sp>
        <p:nvSpPr>
          <p:cNvPr id="5" name="Footer Placeholder 4">
            <a:extLst>
              <a:ext uri="{FF2B5EF4-FFF2-40B4-BE49-F238E27FC236}">
                <a16:creationId xmlns:a16="http://schemas.microsoft.com/office/drawing/2014/main" id="{8431C97B-2902-4FA1-BE75-D3A013B73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FC88A8-99A8-42BB-8C0A-393FEAC28C72}"/>
              </a:ext>
            </a:extLst>
          </p:cNvPr>
          <p:cNvSpPr>
            <a:spLocks noGrp="1"/>
          </p:cNvSpPr>
          <p:nvPr>
            <p:ph type="sldNum" sz="quarter" idx="12"/>
          </p:nvPr>
        </p:nvSpPr>
        <p:spPr/>
        <p:txBody>
          <a:bodyPr/>
          <a:lstStyle/>
          <a:p>
            <a:fld id="{50F0212E-C9DB-46CB-8090-73922EC7B4E4}" type="slidenum">
              <a:rPr lang="en-US" smtClean="0"/>
              <a:t>‹#›</a:t>
            </a:fld>
            <a:endParaRPr lang="en-US"/>
          </a:p>
        </p:txBody>
      </p:sp>
    </p:spTree>
    <p:extLst>
      <p:ext uri="{BB962C8B-B14F-4D97-AF65-F5344CB8AC3E}">
        <p14:creationId xmlns:p14="http://schemas.microsoft.com/office/powerpoint/2010/main" val="2539365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E9C27-98E4-4683-B053-184B1F88DF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B488FB-8E78-400C-9F7A-99F3F79DD3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CBFBC8-80A4-4CCA-976C-C3026EC5D3BE}"/>
              </a:ext>
            </a:extLst>
          </p:cNvPr>
          <p:cNvSpPr>
            <a:spLocks noGrp="1"/>
          </p:cNvSpPr>
          <p:nvPr>
            <p:ph type="dt" sz="half" idx="10"/>
          </p:nvPr>
        </p:nvSpPr>
        <p:spPr/>
        <p:txBody>
          <a:bodyPr/>
          <a:lstStyle/>
          <a:p>
            <a:fld id="{9EE00408-DF81-49D8-BFDE-BD129E5ABD2A}" type="datetimeFigureOut">
              <a:rPr lang="en-US" smtClean="0"/>
              <a:t>9/23/2022</a:t>
            </a:fld>
            <a:endParaRPr lang="en-US"/>
          </a:p>
        </p:txBody>
      </p:sp>
      <p:sp>
        <p:nvSpPr>
          <p:cNvPr id="5" name="Footer Placeholder 4">
            <a:extLst>
              <a:ext uri="{FF2B5EF4-FFF2-40B4-BE49-F238E27FC236}">
                <a16:creationId xmlns:a16="http://schemas.microsoft.com/office/drawing/2014/main" id="{73BA28C0-258F-45A5-99B4-3916234251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03A965-0CE8-460B-AEE5-7A4419A6FC1F}"/>
              </a:ext>
            </a:extLst>
          </p:cNvPr>
          <p:cNvSpPr>
            <a:spLocks noGrp="1"/>
          </p:cNvSpPr>
          <p:nvPr>
            <p:ph type="sldNum" sz="quarter" idx="12"/>
          </p:nvPr>
        </p:nvSpPr>
        <p:spPr/>
        <p:txBody>
          <a:bodyPr/>
          <a:lstStyle/>
          <a:p>
            <a:fld id="{50F0212E-C9DB-46CB-8090-73922EC7B4E4}" type="slidenum">
              <a:rPr lang="en-US" smtClean="0"/>
              <a:t>‹#›</a:t>
            </a:fld>
            <a:endParaRPr lang="en-US"/>
          </a:p>
        </p:txBody>
      </p:sp>
    </p:spTree>
    <p:extLst>
      <p:ext uri="{BB962C8B-B14F-4D97-AF65-F5344CB8AC3E}">
        <p14:creationId xmlns:p14="http://schemas.microsoft.com/office/powerpoint/2010/main" val="276569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36104-BAC6-4FA5-A464-043CD60DB6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0AE9CD-C88F-4773-BB58-E8860D3921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FE5AF5-924E-4724-83CA-38AC06F5DF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A6B0DC-62A6-4F15-84BA-91C9A77D4973}"/>
              </a:ext>
            </a:extLst>
          </p:cNvPr>
          <p:cNvSpPr>
            <a:spLocks noGrp="1"/>
          </p:cNvSpPr>
          <p:nvPr>
            <p:ph type="dt" sz="half" idx="10"/>
          </p:nvPr>
        </p:nvSpPr>
        <p:spPr/>
        <p:txBody>
          <a:bodyPr/>
          <a:lstStyle/>
          <a:p>
            <a:fld id="{9EE00408-DF81-49D8-BFDE-BD129E5ABD2A}" type="datetimeFigureOut">
              <a:rPr lang="en-US" smtClean="0"/>
              <a:t>9/23/2022</a:t>
            </a:fld>
            <a:endParaRPr lang="en-US"/>
          </a:p>
        </p:txBody>
      </p:sp>
      <p:sp>
        <p:nvSpPr>
          <p:cNvPr id="6" name="Footer Placeholder 5">
            <a:extLst>
              <a:ext uri="{FF2B5EF4-FFF2-40B4-BE49-F238E27FC236}">
                <a16:creationId xmlns:a16="http://schemas.microsoft.com/office/drawing/2014/main" id="{41925EE4-95C9-4294-AFB4-5358B9CCCA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06F4D7-BBF6-4337-8546-7774F94636A6}"/>
              </a:ext>
            </a:extLst>
          </p:cNvPr>
          <p:cNvSpPr>
            <a:spLocks noGrp="1"/>
          </p:cNvSpPr>
          <p:nvPr>
            <p:ph type="sldNum" sz="quarter" idx="12"/>
          </p:nvPr>
        </p:nvSpPr>
        <p:spPr/>
        <p:txBody>
          <a:bodyPr/>
          <a:lstStyle/>
          <a:p>
            <a:fld id="{50F0212E-C9DB-46CB-8090-73922EC7B4E4}" type="slidenum">
              <a:rPr lang="en-US" smtClean="0"/>
              <a:t>‹#›</a:t>
            </a:fld>
            <a:endParaRPr lang="en-US"/>
          </a:p>
        </p:txBody>
      </p:sp>
    </p:spTree>
    <p:extLst>
      <p:ext uri="{BB962C8B-B14F-4D97-AF65-F5344CB8AC3E}">
        <p14:creationId xmlns:p14="http://schemas.microsoft.com/office/powerpoint/2010/main" val="1104653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07236-7B7C-4F09-AC98-38E0206BDD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9D158F-2974-457F-BF37-78985C33E7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88C504-1A62-45E2-BE95-0CC0D808C3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C763F6-E79F-49EB-9A39-46FEA308DE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61DF42-D13A-48E4-9D3B-770966AF80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639B4D-755B-4181-8360-8E2DEC0A2728}"/>
              </a:ext>
            </a:extLst>
          </p:cNvPr>
          <p:cNvSpPr>
            <a:spLocks noGrp="1"/>
          </p:cNvSpPr>
          <p:nvPr>
            <p:ph type="dt" sz="half" idx="10"/>
          </p:nvPr>
        </p:nvSpPr>
        <p:spPr/>
        <p:txBody>
          <a:bodyPr/>
          <a:lstStyle/>
          <a:p>
            <a:fld id="{9EE00408-DF81-49D8-BFDE-BD129E5ABD2A}" type="datetimeFigureOut">
              <a:rPr lang="en-US" smtClean="0"/>
              <a:t>9/23/2022</a:t>
            </a:fld>
            <a:endParaRPr lang="en-US"/>
          </a:p>
        </p:txBody>
      </p:sp>
      <p:sp>
        <p:nvSpPr>
          <p:cNvPr id="8" name="Footer Placeholder 7">
            <a:extLst>
              <a:ext uri="{FF2B5EF4-FFF2-40B4-BE49-F238E27FC236}">
                <a16:creationId xmlns:a16="http://schemas.microsoft.com/office/drawing/2014/main" id="{7DA9775F-9735-477D-98B4-2615247546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4DEBD7-0239-4F0E-9652-E5398FD80BAA}"/>
              </a:ext>
            </a:extLst>
          </p:cNvPr>
          <p:cNvSpPr>
            <a:spLocks noGrp="1"/>
          </p:cNvSpPr>
          <p:nvPr>
            <p:ph type="sldNum" sz="quarter" idx="12"/>
          </p:nvPr>
        </p:nvSpPr>
        <p:spPr/>
        <p:txBody>
          <a:bodyPr/>
          <a:lstStyle/>
          <a:p>
            <a:fld id="{50F0212E-C9DB-46CB-8090-73922EC7B4E4}" type="slidenum">
              <a:rPr lang="en-US" smtClean="0"/>
              <a:t>‹#›</a:t>
            </a:fld>
            <a:endParaRPr lang="en-US"/>
          </a:p>
        </p:txBody>
      </p:sp>
    </p:spTree>
    <p:extLst>
      <p:ext uri="{BB962C8B-B14F-4D97-AF65-F5344CB8AC3E}">
        <p14:creationId xmlns:p14="http://schemas.microsoft.com/office/powerpoint/2010/main" val="346137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505C3-898F-485E-8901-750800F95F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4F1A56-83B4-4A0C-A245-62B1F9383CDC}"/>
              </a:ext>
            </a:extLst>
          </p:cNvPr>
          <p:cNvSpPr>
            <a:spLocks noGrp="1"/>
          </p:cNvSpPr>
          <p:nvPr>
            <p:ph type="dt" sz="half" idx="10"/>
          </p:nvPr>
        </p:nvSpPr>
        <p:spPr/>
        <p:txBody>
          <a:bodyPr/>
          <a:lstStyle/>
          <a:p>
            <a:fld id="{9EE00408-DF81-49D8-BFDE-BD129E5ABD2A}" type="datetimeFigureOut">
              <a:rPr lang="en-US" smtClean="0"/>
              <a:t>9/23/2022</a:t>
            </a:fld>
            <a:endParaRPr lang="en-US"/>
          </a:p>
        </p:txBody>
      </p:sp>
      <p:sp>
        <p:nvSpPr>
          <p:cNvPr id="4" name="Footer Placeholder 3">
            <a:extLst>
              <a:ext uri="{FF2B5EF4-FFF2-40B4-BE49-F238E27FC236}">
                <a16:creationId xmlns:a16="http://schemas.microsoft.com/office/drawing/2014/main" id="{EAD2D2BC-1D67-4922-BDBF-74C6F3C935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9AE756-3D7E-465B-9BDC-527CEB922C65}"/>
              </a:ext>
            </a:extLst>
          </p:cNvPr>
          <p:cNvSpPr>
            <a:spLocks noGrp="1"/>
          </p:cNvSpPr>
          <p:nvPr>
            <p:ph type="sldNum" sz="quarter" idx="12"/>
          </p:nvPr>
        </p:nvSpPr>
        <p:spPr/>
        <p:txBody>
          <a:bodyPr/>
          <a:lstStyle/>
          <a:p>
            <a:fld id="{50F0212E-C9DB-46CB-8090-73922EC7B4E4}" type="slidenum">
              <a:rPr lang="en-US" smtClean="0"/>
              <a:t>‹#›</a:t>
            </a:fld>
            <a:endParaRPr lang="en-US"/>
          </a:p>
        </p:txBody>
      </p:sp>
    </p:spTree>
    <p:extLst>
      <p:ext uri="{BB962C8B-B14F-4D97-AF65-F5344CB8AC3E}">
        <p14:creationId xmlns:p14="http://schemas.microsoft.com/office/powerpoint/2010/main" val="138366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06EB5F-04CC-4065-BAA2-FDFF0A9C5EFF}"/>
              </a:ext>
            </a:extLst>
          </p:cNvPr>
          <p:cNvSpPr>
            <a:spLocks noGrp="1"/>
          </p:cNvSpPr>
          <p:nvPr>
            <p:ph type="dt" sz="half" idx="10"/>
          </p:nvPr>
        </p:nvSpPr>
        <p:spPr/>
        <p:txBody>
          <a:bodyPr/>
          <a:lstStyle/>
          <a:p>
            <a:fld id="{9EE00408-DF81-49D8-BFDE-BD129E5ABD2A}" type="datetimeFigureOut">
              <a:rPr lang="en-US" smtClean="0"/>
              <a:t>9/23/2022</a:t>
            </a:fld>
            <a:endParaRPr lang="en-US"/>
          </a:p>
        </p:txBody>
      </p:sp>
      <p:sp>
        <p:nvSpPr>
          <p:cNvPr id="3" name="Footer Placeholder 2">
            <a:extLst>
              <a:ext uri="{FF2B5EF4-FFF2-40B4-BE49-F238E27FC236}">
                <a16:creationId xmlns:a16="http://schemas.microsoft.com/office/drawing/2014/main" id="{5E382260-CF7B-4939-A036-D703FF9482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0897DE-A527-482B-9579-723B4F25147B}"/>
              </a:ext>
            </a:extLst>
          </p:cNvPr>
          <p:cNvSpPr>
            <a:spLocks noGrp="1"/>
          </p:cNvSpPr>
          <p:nvPr>
            <p:ph type="sldNum" sz="quarter" idx="12"/>
          </p:nvPr>
        </p:nvSpPr>
        <p:spPr/>
        <p:txBody>
          <a:bodyPr/>
          <a:lstStyle/>
          <a:p>
            <a:fld id="{50F0212E-C9DB-46CB-8090-73922EC7B4E4}" type="slidenum">
              <a:rPr lang="en-US" smtClean="0"/>
              <a:t>‹#›</a:t>
            </a:fld>
            <a:endParaRPr lang="en-US"/>
          </a:p>
        </p:txBody>
      </p:sp>
    </p:spTree>
    <p:extLst>
      <p:ext uri="{BB962C8B-B14F-4D97-AF65-F5344CB8AC3E}">
        <p14:creationId xmlns:p14="http://schemas.microsoft.com/office/powerpoint/2010/main" val="977259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EF8D2-B3BD-477E-BCEC-8DE5470F7D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A547D5-0E99-44BE-98DC-AB3B5073EA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63B4AA-BCFC-4BCA-A9C8-73EAE577DE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B6B440-F2CA-42C2-A32B-F9D259D32598}"/>
              </a:ext>
            </a:extLst>
          </p:cNvPr>
          <p:cNvSpPr>
            <a:spLocks noGrp="1"/>
          </p:cNvSpPr>
          <p:nvPr>
            <p:ph type="dt" sz="half" idx="10"/>
          </p:nvPr>
        </p:nvSpPr>
        <p:spPr/>
        <p:txBody>
          <a:bodyPr/>
          <a:lstStyle/>
          <a:p>
            <a:fld id="{9EE00408-DF81-49D8-BFDE-BD129E5ABD2A}" type="datetimeFigureOut">
              <a:rPr lang="en-US" smtClean="0"/>
              <a:t>9/23/2022</a:t>
            </a:fld>
            <a:endParaRPr lang="en-US"/>
          </a:p>
        </p:txBody>
      </p:sp>
      <p:sp>
        <p:nvSpPr>
          <p:cNvPr id="6" name="Footer Placeholder 5">
            <a:extLst>
              <a:ext uri="{FF2B5EF4-FFF2-40B4-BE49-F238E27FC236}">
                <a16:creationId xmlns:a16="http://schemas.microsoft.com/office/drawing/2014/main" id="{679B4422-9D5A-4A73-957C-EC26C13D81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A96609-11B6-4BA2-8934-A9EAD4BEB1A8}"/>
              </a:ext>
            </a:extLst>
          </p:cNvPr>
          <p:cNvSpPr>
            <a:spLocks noGrp="1"/>
          </p:cNvSpPr>
          <p:nvPr>
            <p:ph type="sldNum" sz="quarter" idx="12"/>
          </p:nvPr>
        </p:nvSpPr>
        <p:spPr/>
        <p:txBody>
          <a:bodyPr/>
          <a:lstStyle/>
          <a:p>
            <a:fld id="{50F0212E-C9DB-46CB-8090-73922EC7B4E4}" type="slidenum">
              <a:rPr lang="en-US" smtClean="0"/>
              <a:t>‹#›</a:t>
            </a:fld>
            <a:endParaRPr lang="en-US"/>
          </a:p>
        </p:txBody>
      </p:sp>
    </p:spTree>
    <p:extLst>
      <p:ext uri="{BB962C8B-B14F-4D97-AF65-F5344CB8AC3E}">
        <p14:creationId xmlns:p14="http://schemas.microsoft.com/office/powerpoint/2010/main" val="2306650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1091E-45EF-42D3-B2E4-2AB2F57697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4BE3F6-9180-4F03-A326-5CCEE1ADE7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5A1E90-07E7-4EA3-8C43-71BD0B21FB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0ACE33-CC27-4976-9269-690C16425496}"/>
              </a:ext>
            </a:extLst>
          </p:cNvPr>
          <p:cNvSpPr>
            <a:spLocks noGrp="1"/>
          </p:cNvSpPr>
          <p:nvPr>
            <p:ph type="dt" sz="half" idx="10"/>
          </p:nvPr>
        </p:nvSpPr>
        <p:spPr/>
        <p:txBody>
          <a:bodyPr/>
          <a:lstStyle/>
          <a:p>
            <a:fld id="{9EE00408-DF81-49D8-BFDE-BD129E5ABD2A}" type="datetimeFigureOut">
              <a:rPr lang="en-US" smtClean="0"/>
              <a:t>9/23/2022</a:t>
            </a:fld>
            <a:endParaRPr lang="en-US"/>
          </a:p>
        </p:txBody>
      </p:sp>
      <p:sp>
        <p:nvSpPr>
          <p:cNvPr id="6" name="Footer Placeholder 5">
            <a:extLst>
              <a:ext uri="{FF2B5EF4-FFF2-40B4-BE49-F238E27FC236}">
                <a16:creationId xmlns:a16="http://schemas.microsoft.com/office/drawing/2014/main" id="{9149388B-36DE-4A17-90D1-537DE102A2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E4113A-4428-4E1F-9FD3-4662B17FE5DB}"/>
              </a:ext>
            </a:extLst>
          </p:cNvPr>
          <p:cNvSpPr>
            <a:spLocks noGrp="1"/>
          </p:cNvSpPr>
          <p:nvPr>
            <p:ph type="sldNum" sz="quarter" idx="12"/>
          </p:nvPr>
        </p:nvSpPr>
        <p:spPr/>
        <p:txBody>
          <a:bodyPr/>
          <a:lstStyle/>
          <a:p>
            <a:fld id="{50F0212E-C9DB-46CB-8090-73922EC7B4E4}" type="slidenum">
              <a:rPr lang="en-US" smtClean="0"/>
              <a:t>‹#›</a:t>
            </a:fld>
            <a:endParaRPr lang="en-US"/>
          </a:p>
        </p:txBody>
      </p:sp>
    </p:spTree>
    <p:extLst>
      <p:ext uri="{BB962C8B-B14F-4D97-AF65-F5344CB8AC3E}">
        <p14:creationId xmlns:p14="http://schemas.microsoft.com/office/powerpoint/2010/main" val="4011724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155EF8-8C74-4642-BA5E-B9C170EF47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D4778C-B71E-4E7F-ACA2-6CD0C4BFA7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F873F2-8F50-4DA3-83F0-0E62B64B9F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E00408-DF81-49D8-BFDE-BD129E5ABD2A}" type="datetimeFigureOut">
              <a:rPr lang="en-US" smtClean="0"/>
              <a:t>9/23/2022</a:t>
            </a:fld>
            <a:endParaRPr lang="en-US"/>
          </a:p>
        </p:txBody>
      </p:sp>
      <p:sp>
        <p:nvSpPr>
          <p:cNvPr id="5" name="Footer Placeholder 4">
            <a:extLst>
              <a:ext uri="{FF2B5EF4-FFF2-40B4-BE49-F238E27FC236}">
                <a16:creationId xmlns:a16="http://schemas.microsoft.com/office/drawing/2014/main" id="{2E1C4DD2-9EDB-47E2-A0B3-A4386B2EC8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44CA0C-0B73-4836-99DE-D23FEBFF58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0212E-C9DB-46CB-8090-73922EC7B4E4}" type="slidenum">
              <a:rPr lang="en-US" smtClean="0"/>
              <a:t>‹#›</a:t>
            </a:fld>
            <a:endParaRPr lang="en-US"/>
          </a:p>
        </p:txBody>
      </p:sp>
    </p:spTree>
    <p:extLst>
      <p:ext uri="{BB962C8B-B14F-4D97-AF65-F5344CB8AC3E}">
        <p14:creationId xmlns:p14="http://schemas.microsoft.com/office/powerpoint/2010/main" val="2353086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Pollinator_garden" TargetMode="External"/><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3" Type="http://schemas.openxmlformats.org/officeDocument/2006/relationships/hyperlink" Target="https://www.uaex.uada.edu/farm-ranch/special-programs/beekeeping/4HBeekeepingEssay.aspx" TargetMode="External"/><Relationship Id="rId18" Type="http://schemas.openxmlformats.org/officeDocument/2006/relationships/hyperlink" Target="mailto:jzawislak@uada.edu" TargetMode="External"/><Relationship Id="rId26" Type="http://schemas.openxmlformats.org/officeDocument/2006/relationships/hyperlink" Target="https://www.uaex.edu/farm-ranch/special-programs/beekeeping/pollinators-program.aspx" TargetMode="External"/><Relationship Id="rId39" Type="http://schemas.openxmlformats.org/officeDocument/2006/relationships/image" Target="../media/image11.jpeg"/><Relationship Id="rId21" Type="http://schemas.openxmlformats.org/officeDocument/2006/relationships/hyperlink" Target="https://www.uaex.edu/farm-ranch/special-programs/beekeeping/beeclasses.aspx" TargetMode="External"/><Relationship Id="rId34" Type="http://schemas.openxmlformats.org/officeDocument/2006/relationships/hyperlink" Target="https://www.uaex.edu/farm-ranch/special-programs/beekeeping/calendar.aspx" TargetMode="External"/><Relationship Id="rId42" Type="http://schemas.openxmlformats.org/officeDocument/2006/relationships/image" Target="../media/image14.jpeg"/><Relationship Id="rId47" Type="http://schemas.openxmlformats.org/officeDocument/2006/relationships/image" Target="../media/image19.jpeg"/><Relationship Id="rId50" Type="http://schemas.openxmlformats.org/officeDocument/2006/relationships/image" Target="../media/image22.jpeg"/><Relationship Id="rId7" Type="http://schemas.openxmlformats.org/officeDocument/2006/relationships/hyperlink" Target="https://www.uaex.uada.edu/farm-ranch/special-programs/beekeeping/pollinators.aspx" TargetMode="External"/><Relationship Id="rId2" Type="http://schemas.openxmlformats.org/officeDocument/2006/relationships/hyperlink" Target="https://www.uaex.uada.edu/farm-ranch/special-programs/beekeeping/getting-started.aspx" TargetMode="External"/><Relationship Id="rId16" Type="http://schemas.openxmlformats.org/officeDocument/2006/relationships/hyperlink" Target="https://www.uaex.uada.edu/farm-ranch/special-programs/beekeeping/calendar.aspx" TargetMode="External"/><Relationship Id="rId29" Type="http://schemas.openxmlformats.org/officeDocument/2006/relationships/hyperlink" Target="https://www.uaex.edu/farm-ranch/special-programs/beekeeping/africanized-bees.aspx" TargetMode="External"/><Relationship Id="rId11" Type="http://schemas.openxmlformats.org/officeDocument/2006/relationships/hyperlink" Target="https://www.uaex.uada.edu/farm-ranch/special-programs/beekeeping/africanized-bees.aspx" TargetMode="External"/><Relationship Id="rId24" Type="http://schemas.openxmlformats.org/officeDocument/2006/relationships/hyperlink" Target="https://www.uaex.edu/farm-ranch/special-programs/beekeeping/hive-pests-diseases.aspx" TargetMode="External"/><Relationship Id="rId32" Type="http://schemas.openxmlformats.org/officeDocument/2006/relationships/hyperlink" Target="https://www.uaex.edu/farm-ranch/special-programs/beekeeping/beepubs.aspx" TargetMode="External"/><Relationship Id="rId37" Type="http://schemas.openxmlformats.org/officeDocument/2006/relationships/hyperlink" Target="https://twitter.com/uaexhoneybees" TargetMode="External"/><Relationship Id="rId40" Type="http://schemas.openxmlformats.org/officeDocument/2006/relationships/image" Target="../media/image12.jpeg"/><Relationship Id="rId45" Type="http://schemas.openxmlformats.org/officeDocument/2006/relationships/image" Target="../media/image17.png"/><Relationship Id="rId53" Type="http://schemas.openxmlformats.org/officeDocument/2006/relationships/image" Target="../media/image25.jpeg"/><Relationship Id="rId5" Type="http://schemas.openxmlformats.org/officeDocument/2006/relationships/hyperlink" Target="https://www.uaex.uada.edu/farm-ranch/special-programs/beekeeping/honey.aspx" TargetMode="External"/><Relationship Id="rId10" Type="http://schemas.openxmlformats.org/officeDocument/2006/relationships/hyperlink" Target="https://www.uaex.uada.edu/farm-ranch/special-programs/beekeeping/swarms.aspx" TargetMode="External"/><Relationship Id="rId19" Type="http://schemas.openxmlformats.org/officeDocument/2006/relationships/hyperlink" Target="http://uaex.uada.edu/bees" TargetMode="External"/><Relationship Id="rId31" Type="http://schemas.openxmlformats.org/officeDocument/2006/relationships/hyperlink" Target="https://www.uaex.edu/farm-ranch/special-programs/beekeeping/4HBeekeepingEssay.aspx" TargetMode="External"/><Relationship Id="rId44" Type="http://schemas.openxmlformats.org/officeDocument/2006/relationships/image" Target="../media/image16.jpeg"/><Relationship Id="rId52" Type="http://schemas.openxmlformats.org/officeDocument/2006/relationships/image" Target="../media/image24.jpeg"/><Relationship Id="rId4" Type="http://schemas.openxmlformats.org/officeDocument/2006/relationships/hyperlink" Target="https://www.uaex.uada.edu/farm-ranch/special-programs/beekeeping/about-honey-bees.aspx" TargetMode="External"/><Relationship Id="rId9" Type="http://schemas.openxmlformats.org/officeDocument/2006/relationships/hyperlink" Target="https://www.uaex.uada.edu/farm-ranch/special-programs/beekeeping/honey-plants.aspx" TargetMode="External"/><Relationship Id="rId14" Type="http://schemas.openxmlformats.org/officeDocument/2006/relationships/hyperlink" Target="https://www.uaex.uada.edu/farm-ranch/special-programs/beekeeping/beepubs.aspx" TargetMode="External"/><Relationship Id="rId22" Type="http://schemas.openxmlformats.org/officeDocument/2006/relationships/hyperlink" Target="https://www.uaex.edu/farm-ranch/special-programs/beekeeping/about-honey-bees.aspx" TargetMode="External"/><Relationship Id="rId27" Type="http://schemas.openxmlformats.org/officeDocument/2006/relationships/hyperlink" Target="https://www.uaex.edu/farm-ranch/special-programs/beekeeping/honey-plants.aspx" TargetMode="External"/><Relationship Id="rId30" Type="http://schemas.openxmlformats.org/officeDocument/2006/relationships/hyperlink" Target="https://www.uaex.edu/farm-ranch/special-programs/beekeeping/beeliner.aspx" TargetMode="External"/><Relationship Id="rId35" Type="http://schemas.openxmlformats.org/officeDocument/2006/relationships/hyperlink" Target="https://www.youtube.com/channel/UC8DIugifHrxwNQh4w7M7fVA" TargetMode="External"/><Relationship Id="rId43" Type="http://schemas.openxmlformats.org/officeDocument/2006/relationships/image" Target="../media/image15.jpeg"/><Relationship Id="rId48" Type="http://schemas.openxmlformats.org/officeDocument/2006/relationships/image" Target="../media/image20.jpeg"/><Relationship Id="rId8" Type="http://schemas.openxmlformats.org/officeDocument/2006/relationships/hyperlink" Target="https://www.uaex.uada.edu/farm-ranch/special-programs/beekeeping/pollinators-program.aspx" TargetMode="External"/><Relationship Id="rId51" Type="http://schemas.openxmlformats.org/officeDocument/2006/relationships/image" Target="../media/image23.png"/><Relationship Id="rId3" Type="http://schemas.openxmlformats.org/officeDocument/2006/relationships/hyperlink" Target="https://www.uaex.uada.edu/farm-ranch/special-programs/beekeeping/beeclasses.aspx" TargetMode="External"/><Relationship Id="rId12" Type="http://schemas.openxmlformats.org/officeDocument/2006/relationships/hyperlink" Target="https://www.uaex.uada.edu/farm-ranch/special-programs/beekeeping/beeliner.aspx" TargetMode="External"/><Relationship Id="rId17" Type="http://schemas.openxmlformats.org/officeDocument/2006/relationships/hyperlink" Target="https://www.uaex.uada.edu/farm-ranch/special-programs/beekeeping/BeekeepingBasics.aspx" TargetMode="External"/><Relationship Id="rId25" Type="http://schemas.openxmlformats.org/officeDocument/2006/relationships/hyperlink" Target="https://www.uaex.edu/farm-ranch/special-programs/beekeeping/pollinators.aspx" TargetMode="External"/><Relationship Id="rId33" Type="http://schemas.openxmlformats.org/officeDocument/2006/relationships/hyperlink" Target="https://www.uaex.edu/farm-ranch/special-programs/beekeeping/uabeeblog/" TargetMode="External"/><Relationship Id="rId38" Type="http://schemas.openxmlformats.org/officeDocument/2006/relationships/image" Target="../media/image10.png"/><Relationship Id="rId46" Type="http://schemas.openxmlformats.org/officeDocument/2006/relationships/image" Target="../media/image18.jpeg"/><Relationship Id="rId20" Type="http://schemas.openxmlformats.org/officeDocument/2006/relationships/hyperlink" Target="https://www.uaex.edu/farm-ranch/special-programs/beekeeping/getting-started.aspx" TargetMode="External"/><Relationship Id="rId41" Type="http://schemas.openxmlformats.org/officeDocument/2006/relationships/image" Target="../media/image13.jpeg"/><Relationship Id="rId54"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hyperlink" Target="https://www.uaex.uada.edu/farm-ranch/special-programs/beekeeping/hive-pests-diseases.aspx" TargetMode="External"/><Relationship Id="rId15" Type="http://schemas.openxmlformats.org/officeDocument/2006/relationships/hyperlink" Target="https://www.uaex.uada.edu/farm-ranch/special-programs/beekeeping/uabeeblog/" TargetMode="External"/><Relationship Id="rId23" Type="http://schemas.openxmlformats.org/officeDocument/2006/relationships/hyperlink" Target="https://www.uaex.edu/farm-ranch/special-programs/beekeeping/honey.aspx" TargetMode="External"/><Relationship Id="rId28" Type="http://schemas.openxmlformats.org/officeDocument/2006/relationships/hyperlink" Target="https://www.uaex.edu/farm-ranch/special-programs/beekeeping/swarms.aspx" TargetMode="External"/><Relationship Id="rId36" Type="http://schemas.openxmlformats.org/officeDocument/2006/relationships/image" Target="../media/image9.png"/><Relationship Id="rId49"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beesfordevelopment.org/"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newsofmillcreek.com/content/you-too-can-bee-pollinator-gardener-whistling-gardener" TargetMode="External"/><Relationship Id="rId2" Type="http://schemas.openxmlformats.org/officeDocument/2006/relationships/image" Target="../media/image28.jpg"/><Relationship Id="rId1" Type="http://schemas.openxmlformats.org/officeDocument/2006/relationships/slideLayout" Target="../slideLayouts/slideLayout7.xml"/><Relationship Id="rId4" Type="http://schemas.openxmlformats.org/officeDocument/2006/relationships/hyperlink" Target="https://creativecommons.org/licenses/by/3.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ypard.net/news/social-media-helps-farmers-avoid-food-waste"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hyperlink" Target="https://creativecommons.org/licenses/by/3.0/"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karenbellfoxaehc@yahoo.com"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discoverpollinators.org/pollinators/pollinator-handbook/" TargetMode="External"/><Relationship Id="rId2" Type="http://schemas.openxmlformats.org/officeDocument/2006/relationships/image" Target="../media/image35.jpg"/><Relationship Id="rId1" Type="http://schemas.openxmlformats.org/officeDocument/2006/relationships/slideLayout" Target="../slideLayouts/slideLayout7.xml"/><Relationship Id="rId4" Type="http://schemas.openxmlformats.org/officeDocument/2006/relationships/hyperlink" Target="https://creativecommons.org/licenses/by-nc-nd/3.0/"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thegardendiaries.wordpress.com/2014/04/25/plant-these-for-the-bees/" TargetMode="External"/><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hyperlink" Target="https://creativecommons.org/licenses/by-nc-sa/3.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teara.govt.nz/en/photograph/29089/ripe-apples-under-netting" TargetMode="External"/><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hyperlink" Target="https://creativecommons.org/licenses/by-nc/3.0/"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thegardendiaries.wordpress.com/2014/04/25/plant-these-for-the-bees/" TargetMode="External"/><Relationship Id="rId7" Type="http://schemas.openxmlformats.org/officeDocument/2006/relationships/hyperlink" Target="https://creativecommons.org/licenses/by-nc-nd/3.0/" TargetMode="External"/><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hyperlink" Target="http://www.restoringthelandscape.com/2011/08/insect-diversity-celebration-next-week.html" TargetMode="External"/><Relationship Id="rId5" Type="http://schemas.openxmlformats.org/officeDocument/2006/relationships/image" Target="../media/image6.jpg"/><Relationship Id="rId4" Type="http://schemas.openxmlformats.org/officeDocument/2006/relationships/hyperlink" Target="https://creativecommons.org/licenses/by-nc-sa/3.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pursuit.unimelb.edu.au/articles/small-farms-and-china-s-reliance-on-agricultural-chemicals" TargetMode="External"/><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hyperlink" Target="https://creativecommons.org/licenses/by-nd/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9">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11">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5B06C8-3AFD-4A29-A4B1-ED176C94D010}"/>
              </a:ext>
            </a:extLst>
          </p:cNvPr>
          <p:cNvSpPr>
            <a:spLocks noGrp="1"/>
          </p:cNvSpPr>
          <p:nvPr>
            <p:ph type="ctrTitle"/>
          </p:nvPr>
        </p:nvSpPr>
        <p:spPr>
          <a:xfrm>
            <a:off x="755903" y="3399769"/>
            <a:ext cx="10640754" cy="3076429"/>
          </a:xfrm>
        </p:spPr>
        <p:txBody>
          <a:bodyPr anchor="b">
            <a:normAutofit/>
          </a:bodyPr>
          <a:lstStyle/>
          <a:p>
            <a:r>
              <a:rPr lang="en-US" sz="5400" b="1" dirty="0">
                <a:solidFill>
                  <a:schemeClr val="tx2"/>
                </a:solidFill>
              </a:rPr>
              <a:t>Project In Common 2022-2024</a:t>
            </a:r>
            <a:br>
              <a:rPr lang="en-US" sz="4400" b="1" dirty="0">
                <a:solidFill>
                  <a:schemeClr val="tx2"/>
                </a:solidFill>
              </a:rPr>
            </a:br>
            <a:endParaRPr lang="en-US" sz="4400" b="1" dirty="0">
              <a:solidFill>
                <a:schemeClr val="tx2"/>
              </a:solidFill>
            </a:endParaRPr>
          </a:p>
        </p:txBody>
      </p:sp>
      <p:grpSp>
        <p:nvGrpSpPr>
          <p:cNvPr id="40" name="Group 13">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5" name="Freeform: Shape 14">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15">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2" name="Freeform: Shape 17">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Shape, logo&#10;&#10;Description automatically generated">
            <a:extLst>
              <a:ext uri="{FF2B5EF4-FFF2-40B4-BE49-F238E27FC236}">
                <a16:creationId xmlns:a16="http://schemas.microsoft.com/office/drawing/2014/main" id="{DB3B17F2-5A49-4928-928F-551A29EE4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831" y="320231"/>
            <a:ext cx="6329547" cy="4002646"/>
          </a:xfrm>
          <a:prstGeom prst="rect">
            <a:avLst/>
          </a:prstGeom>
        </p:spPr>
      </p:pic>
      <p:grpSp>
        <p:nvGrpSpPr>
          <p:cNvPr id="43" name="Group 19">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1" name="Freeform: Shape 20">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21">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23">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27615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CF7B1FD-6763-4B20-A335-9D83018C9CF2}"/>
              </a:ext>
            </a:extLst>
          </p:cNvPr>
          <p:cNvSpPr txBox="1"/>
          <p:nvPr/>
        </p:nvSpPr>
        <p:spPr>
          <a:xfrm>
            <a:off x="1331649" y="1198485"/>
            <a:ext cx="8380521" cy="5001690"/>
          </a:xfrm>
          <a:prstGeom prst="rect">
            <a:avLst/>
          </a:prstGeom>
          <a:solidFill>
            <a:srgbClr val="FFFF00"/>
          </a:solidFill>
        </p:spPr>
        <p:txBody>
          <a:bodyPr wrap="square">
            <a:spAutoFit/>
          </a:bodyPr>
          <a:lstStyle/>
          <a:p>
            <a:pPr marL="285750" marR="0" indent="-285750">
              <a:lnSpc>
                <a:spcPct val="107000"/>
              </a:lnSpc>
              <a:spcBef>
                <a:spcPts val="0"/>
              </a:spcBef>
              <a:spcAft>
                <a:spcPts val="800"/>
              </a:spcAft>
              <a:buFont typeface="Arial" panose="020B0604020202020204" pitchFamily="34" charset="0"/>
              <a:buChar char="•"/>
            </a:pPr>
            <a:r>
              <a:rPr lang="en-US" sz="3200" dirty="0">
                <a:solidFill>
                  <a:srgbClr val="444444"/>
                </a:solidFill>
                <a:effectLst/>
                <a:ea typeface="Calibri" panose="020F0502020204030204" pitchFamily="34" charset="0"/>
                <a:cs typeface="Times New Roman" panose="02020603050405020304" pitchFamily="18" charset="0"/>
              </a:rPr>
              <a:t>Adding natural habitat areas into farm systems works. </a:t>
            </a:r>
          </a:p>
          <a:p>
            <a:pPr marL="285750" marR="0" indent="-285750">
              <a:lnSpc>
                <a:spcPct val="107000"/>
              </a:lnSpc>
              <a:spcBef>
                <a:spcPts val="0"/>
              </a:spcBef>
              <a:spcAft>
                <a:spcPts val="800"/>
              </a:spcAft>
              <a:buFont typeface="Arial" panose="020B0604020202020204" pitchFamily="34" charset="0"/>
              <a:buChar char="•"/>
            </a:pPr>
            <a:r>
              <a:rPr lang="en-US" sz="3200" dirty="0">
                <a:solidFill>
                  <a:srgbClr val="444444"/>
                </a:solidFill>
                <a:effectLst/>
                <a:ea typeface="Calibri" panose="020F0502020204030204" pitchFamily="34" charset="0"/>
                <a:cs typeface="Times New Roman" panose="02020603050405020304" pitchFamily="18" charset="0"/>
              </a:rPr>
              <a:t>Farms that are closer to natural habitat produce more crop yield because they attract more pollinators. </a:t>
            </a:r>
          </a:p>
          <a:p>
            <a:pPr marL="285750" marR="0" indent="-285750">
              <a:lnSpc>
                <a:spcPct val="107000"/>
              </a:lnSpc>
              <a:spcBef>
                <a:spcPts val="0"/>
              </a:spcBef>
              <a:spcAft>
                <a:spcPts val="800"/>
              </a:spcAft>
              <a:buFont typeface="Arial" panose="020B0604020202020204" pitchFamily="34" charset="0"/>
              <a:buChar char="•"/>
            </a:pPr>
            <a:r>
              <a:rPr lang="en-US" sz="3200" dirty="0">
                <a:solidFill>
                  <a:srgbClr val="444444"/>
                </a:solidFill>
                <a:effectLst/>
                <a:ea typeface="Calibri" panose="020F0502020204030204" pitchFamily="34" charset="0"/>
                <a:cs typeface="Times New Roman" panose="02020603050405020304" pitchFamily="18" charset="0"/>
              </a:rPr>
              <a:t>Adding habitat to farms systems works too – farms that have turned a portion of their fields into green space have gained back more overall yield. </a:t>
            </a:r>
          </a:p>
        </p:txBody>
      </p:sp>
    </p:spTree>
    <p:extLst>
      <p:ext uri="{BB962C8B-B14F-4D97-AF65-F5344CB8AC3E}">
        <p14:creationId xmlns:p14="http://schemas.microsoft.com/office/powerpoint/2010/main" val="1325187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6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2ECEAE0-D0BB-4591-AA1F-0DDD281623B5}"/>
              </a:ext>
            </a:extLst>
          </p:cNvPr>
          <p:cNvSpPr txBox="1"/>
          <p:nvPr/>
        </p:nvSpPr>
        <p:spPr>
          <a:xfrm>
            <a:off x="1347019" y="1435510"/>
            <a:ext cx="9969909" cy="4489691"/>
          </a:xfrm>
          <a:prstGeom prst="rect">
            <a:avLst/>
          </a:prstGeom>
          <a:solidFill>
            <a:srgbClr val="FFFF00"/>
          </a:solidFill>
        </p:spPr>
        <p:txBody>
          <a:bodyPr wrap="square">
            <a:spAutoFit/>
          </a:bodyPr>
          <a:lstStyle/>
          <a:p>
            <a:pPr marL="285750" marR="0" indent="-285750">
              <a:lnSpc>
                <a:spcPct val="107000"/>
              </a:lnSpc>
              <a:spcBef>
                <a:spcPts val="0"/>
              </a:spcBef>
              <a:spcAft>
                <a:spcPts val="800"/>
              </a:spcAft>
              <a:buFont typeface="Arial" panose="020B0604020202020204" pitchFamily="34" charset="0"/>
              <a:buChar char="•"/>
            </a:pPr>
            <a:r>
              <a:rPr lang="en-US" sz="3200" dirty="0">
                <a:solidFill>
                  <a:srgbClr val="444444"/>
                </a:solidFill>
                <a:effectLst/>
                <a:ea typeface="Calibri" panose="020F0502020204030204" pitchFamily="34" charset="0"/>
                <a:cs typeface="Times New Roman" panose="02020603050405020304" pitchFamily="18" charset="0"/>
              </a:rPr>
              <a:t>Home owners can help too! Home gardens can and do attract pollinators, and in many cases suburbs and cities have been shown to have more diverse pollinator communities than nearby wildlands.</a:t>
            </a:r>
          </a:p>
          <a:p>
            <a:pPr marL="285750" marR="0" indent="-285750">
              <a:lnSpc>
                <a:spcPct val="107000"/>
              </a:lnSpc>
              <a:spcBef>
                <a:spcPts val="0"/>
              </a:spcBef>
              <a:spcAft>
                <a:spcPts val="800"/>
              </a:spcAft>
              <a:buFont typeface="Arial" panose="020B0604020202020204" pitchFamily="34" charset="0"/>
              <a:buChar char="•"/>
            </a:pPr>
            <a:endParaRPr lang="en-US" sz="3200" dirty="0">
              <a:solidFill>
                <a:srgbClr val="444444"/>
              </a:solidFill>
              <a:effectLs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3200" dirty="0">
                <a:solidFill>
                  <a:srgbClr val="444444"/>
                </a:solidFill>
                <a:effectLst/>
                <a:ea typeface="Calibri" panose="020F0502020204030204" pitchFamily="34" charset="0"/>
                <a:cs typeface="Times New Roman" panose="02020603050405020304" pitchFamily="18" charset="0"/>
              </a:rPr>
              <a:t> Pollinators don’t seem to be phased by city life, as long as there are plots and patches of flowers they will be visited by hungry bees.</a:t>
            </a:r>
          </a:p>
        </p:txBody>
      </p:sp>
    </p:spTree>
    <p:extLst>
      <p:ext uri="{BB962C8B-B14F-4D97-AF65-F5344CB8AC3E}">
        <p14:creationId xmlns:p14="http://schemas.microsoft.com/office/powerpoint/2010/main" val="672665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3A9279-B06B-4811-A491-72776122F2F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08373" y="248575"/>
            <a:ext cx="11176986" cy="6356411"/>
          </a:xfrm>
          <a:prstGeom prst="rect">
            <a:avLst/>
          </a:prstGeom>
        </p:spPr>
      </p:pic>
      <p:sp>
        <p:nvSpPr>
          <p:cNvPr id="4" name="TextBox 3">
            <a:extLst>
              <a:ext uri="{FF2B5EF4-FFF2-40B4-BE49-F238E27FC236}">
                <a16:creationId xmlns:a16="http://schemas.microsoft.com/office/drawing/2014/main" id="{43285E95-4835-40B1-923C-1A9B04514F86}"/>
              </a:ext>
            </a:extLst>
          </p:cNvPr>
          <p:cNvSpPr txBox="1"/>
          <p:nvPr/>
        </p:nvSpPr>
        <p:spPr>
          <a:xfrm>
            <a:off x="3710608" y="5037151"/>
            <a:ext cx="4770783" cy="230832"/>
          </a:xfrm>
          <a:prstGeom prst="rect">
            <a:avLst/>
          </a:prstGeom>
          <a:noFill/>
        </p:spPr>
        <p:txBody>
          <a:bodyPr wrap="square" rtlCol="0">
            <a:spAutoFit/>
          </a:bodyPr>
          <a:lstStyle/>
          <a:p>
            <a:r>
              <a:rPr lang="en-US" sz="900">
                <a:hlinkClick r:id="rId3" tooltip="https://en.wikipedia.org/wiki/Pollinator_garden"/>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83684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6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291EB7-4D11-4A6D-B8B1-D55C27E06C28}"/>
              </a:ext>
            </a:extLst>
          </p:cNvPr>
          <p:cNvSpPr txBox="1"/>
          <p:nvPr/>
        </p:nvSpPr>
        <p:spPr>
          <a:xfrm>
            <a:off x="1818968" y="1495858"/>
            <a:ext cx="8436076" cy="3132589"/>
          </a:xfrm>
          <a:prstGeom prst="rect">
            <a:avLst/>
          </a:prstGeom>
          <a:solidFill>
            <a:srgbClr val="FFFF00"/>
          </a:solidFill>
        </p:spPr>
        <p:txBody>
          <a:bodyPr wrap="square" anchor="ctr">
            <a:spAutoFit/>
          </a:bodyPr>
          <a:lstStyle/>
          <a:p>
            <a:pPr marL="285750" marR="0" indent="-285750">
              <a:lnSpc>
                <a:spcPct val="107000"/>
              </a:lnSpc>
              <a:spcBef>
                <a:spcPts val="0"/>
              </a:spcBef>
              <a:spcAft>
                <a:spcPts val="800"/>
              </a:spcAft>
              <a:buFont typeface="Arial" panose="020B0604020202020204" pitchFamily="34" charset="0"/>
              <a:buChar char="•"/>
            </a:pPr>
            <a:r>
              <a:rPr lang="en-US" sz="3600" dirty="0">
                <a:solidFill>
                  <a:srgbClr val="444444"/>
                </a:solidFill>
                <a:effectLst/>
                <a:ea typeface="Calibri" panose="020F0502020204030204" pitchFamily="34" charset="0"/>
                <a:cs typeface="Times New Roman" panose="02020603050405020304" pitchFamily="18" charset="0"/>
              </a:rPr>
              <a:t>Pollinator gardening near community gardens also increases urban agricultural yields. </a:t>
            </a:r>
          </a:p>
          <a:p>
            <a:pPr marL="285750" marR="0" indent="-285750">
              <a:lnSpc>
                <a:spcPct val="107000"/>
              </a:lnSpc>
              <a:spcBef>
                <a:spcPts val="0"/>
              </a:spcBef>
              <a:spcAft>
                <a:spcPts val="800"/>
              </a:spcAft>
              <a:buFont typeface="Arial" panose="020B0604020202020204" pitchFamily="34" charset="0"/>
              <a:buChar char="•"/>
            </a:pPr>
            <a:r>
              <a:rPr lang="en-US" sz="3600" dirty="0">
                <a:solidFill>
                  <a:srgbClr val="444444"/>
                </a:solidFill>
                <a:effectLst/>
                <a:ea typeface="Calibri" panose="020F0502020204030204" pitchFamily="34" charset="0"/>
                <a:cs typeface="Times New Roman" panose="02020603050405020304" pitchFamily="18" charset="0"/>
              </a:rPr>
              <a:t>If you build it, they will come and help you get bigger and better crops too!</a:t>
            </a:r>
            <a:endParaRPr lang="en-US" sz="3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958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DEED56-1A2C-4115-9C31-4CC624B071D7}"/>
              </a:ext>
            </a:extLst>
          </p:cNvPr>
          <p:cNvSpPr txBox="1"/>
          <p:nvPr/>
        </p:nvSpPr>
        <p:spPr>
          <a:xfrm>
            <a:off x="1118586" y="1145219"/>
            <a:ext cx="9321554" cy="5234253"/>
          </a:xfrm>
          <a:prstGeom prst="rect">
            <a:avLst/>
          </a:prstGeom>
          <a:solidFill>
            <a:srgbClr val="FFFF00"/>
          </a:solidFill>
        </p:spPr>
        <p:txBody>
          <a:bodyPr wrap="square">
            <a:spAutoFit/>
          </a:bodyPr>
          <a:lstStyle/>
          <a:p>
            <a:pPr marL="0" marR="0">
              <a:lnSpc>
                <a:spcPct val="107000"/>
              </a:lnSpc>
              <a:spcBef>
                <a:spcPts val="0"/>
              </a:spcBef>
              <a:spcAft>
                <a:spcPts val="800"/>
              </a:spcAft>
            </a:pPr>
            <a:r>
              <a:rPr lang="en-US" sz="4400" dirty="0">
                <a:effectLst/>
                <a:latin typeface="Calibri" panose="020F0502020204030204" pitchFamily="34" charset="0"/>
                <a:ea typeface="Calibri" panose="020F0502020204030204" pitchFamily="34" charset="0"/>
                <a:cs typeface="Times New Roman" panose="02020603050405020304" pitchFamily="18" charset="0"/>
              </a:rPr>
              <a:t>With over </a:t>
            </a:r>
            <a:r>
              <a:rPr lang="en-US" sz="4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32,000</a:t>
            </a:r>
            <a:r>
              <a:rPr lang="en-US" sz="4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4400" dirty="0">
                <a:effectLst/>
                <a:latin typeface="Calibri" panose="020F0502020204030204" pitchFamily="34" charset="0"/>
                <a:ea typeface="Calibri" panose="020F0502020204030204" pitchFamily="34" charset="0"/>
                <a:cs typeface="Times New Roman" panose="02020603050405020304" pitchFamily="18" charset="0"/>
              </a:rPr>
              <a:t>members NVON will make a major impact with education and implementation of workshops, home gardens, flower beds and LOTS of other areas to help make members and others aware of the crisis with pollinators.</a:t>
            </a:r>
            <a:endParaRPr lang="en-US" sz="4400" dirty="0"/>
          </a:p>
        </p:txBody>
      </p:sp>
    </p:spTree>
    <p:extLst>
      <p:ext uri="{BB962C8B-B14F-4D97-AF65-F5344CB8AC3E}">
        <p14:creationId xmlns:p14="http://schemas.microsoft.com/office/powerpoint/2010/main" val="1758278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C07BAE-77F0-489F-9ABA-A1B6858311D9}"/>
              </a:ext>
            </a:extLst>
          </p:cNvPr>
          <p:cNvSpPr txBox="1"/>
          <p:nvPr/>
        </p:nvSpPr>
        <p:spPr>
          <a:xfrm>
            <a:off x="896645" y="594804"/>
            <a:ext cx="10147175" cy="5131661"/>
          </a:xfrm>
          <a:prstGeom prst="rect">
            <a:avLst/>
          </a:prstGeom>
          <a:solidFill>
            <a:srgbClr val="FFFF00"/>
          </a:solidFill>
        </p:spPr>
        <p:txBody>
          <a:bodyPr wrap="square">
            <a:spAutoFit/>
          </a:bodyPr>
          <a:lstStyle/>
          <a:p>
            <a:pPr marL="0" marR="0">
              <a:lnSpc>
                <a:spcPct val="107000"/>
              </a:lnSpc>
              <a:spcBef>
                <a:spcPts val="0"/>
              </a:spcBef>
              <a:spcAft>
                <a:spcPts val="800"/>
              </a:spcAft>
            </a:pPr>
            <a:r>
              <a:rPr lang="en-US" sz="4400" dirty="0">
                <a:effectLst/>
                <a:latin typeface="Calibri" panose="020F0502020204030204" pitchFamily="34" charset="0"/>
                <a:ea typeface="Calibri" panose="020F0502020204030204" pitchFamily="34" charset="0"/>
                <a:cs typeface="Times New Roman" panose="02020603050405020304" pitchFamily="18" charset="0"/>
              </a:rPr>
              <a:t>Each state organization may partner with their state extension office and other organizations to hold </a:t>
            </a:r>
            <a:r>
              <a:rPr lang="en-US" sz="4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minimum of 3 educational</a:t>
            </a:r>
            <a:r>
              <a:rPr lang="en-US" sz="4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4400" dirty="0">
                <a:effectLst/>
                <a:latin typeface="Calibri" panose="020F0502020204030204" pitchFamily="34" charset="0"/>
                <a:ea typeface="Calibri" panose="020F0502020204030204" pitchFamily="34" charset="0"/>
                <a:cs typeface="Times New Roman" panose="02020603050405020304" pitchFamily="18" charset="0"/>
              </a:rPr>
              <a:t>classes and /or workshops for adults/children annually. The subjects could be bees, pollinators, plants, pesticide danger. </a:t>
            </a:r>
          </a:p>
        </p:txBody>
      </p:sp>
    </p:spTree>
    <p:extLst>
      <p:ext uri="{BB962C8B-B14F-4D97-AF65-F5344CB8AC3E}">
        <p14:creationId xmlns:p14="http://schemas.microsoft.com/office/powerpoint/2010/main" val="2836623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59FA8D-F319-4240-956B-E9EDE75F39FC}"/>
              </a:ext>
            </a:extLst>
          </p:cNvPr>
          <p:cNvSpPr>
            <a:spLocks noChangeArrowheads="1"/>
          </p:cNvSpPr>
          <p:nvPr/>
        </p:nvSpPr>
        <p:spPr bwMode="auto">
          <a:xfrm>
            <a:off x="0" y="0"/>
            <a:ext cx="152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4B4538"/>
                </a:solidFill>
                <a:effectLst/>
                <a:latin typeface="Roboto" panose="02000000000000000000" pitchFamily="2" charset="0"/>
                <a:cs typeface="Open Sans" panose="020B0606030504020204" pitchFamily="34" charset="0"/>
              </a:rPr>
              <a:t>Beekeeping in Arkansas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hlinkClick r:id="rId2"/>
              </a:rPr>
              <a:t>Getting Started</a:t>
            </a:r>
            <a:endPar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hlinkClick r:id="rId3"/>
              </a:rPr>
              <a:t>Beekeeping Classes &amp; Events</a:t>
            </a:r>
            <a:endPar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hlinkClick r:id="rId4"/>
              </a:rPr>
              <a:t>About Honey Bees</a:t>
            </a:r>
            <a:endPar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hlinkClick r:id="rId5"/>
              </a:rPr>
              <a:t>Honey</a:t>
            </a:r>
            <a:endPar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hlinkClick r:id="rId6"/>
              </a:rPr>
              <a:t>Bee Hive Pests &amp; Diseases</a:t>
            </a:r>
            <a:endPar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hlinkClick r:id="rId7"/>
              </a:rPr>
              <a:t>Bees as Pollinators</a:t>
            </a:r>
            <a:endPar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hlinkClick r:id="rId8" tooltip="Arkansas Pollinator Stewardship Program"/>
              </a:rPr>
              <a:t>Pollinator Protection</a:t>
            </a:r>
            <a:endPar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hlinkClick r:id="rId9"/>
              </a:rPr>
              <a:t>Honey Plants</a:t>
            </a:r>
            <a:endPar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hlinkClick r:id="rId10"/>
              </a:rPr>
              <a:t>Honey Bee Swarms</a:t>
            </a:r>
            <a:endPar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hlinkClick r:id="rId11"/>
              </a:rPr>
              <a:t>Africanized Honey Bees in Arkansas</a:t>
            </a:r>
            <a:endPar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hlinkClick r:id="rId12"/>
              </a:rPr>
              <a:t>Bee Lining</a:t>
            </a:r>
            <a:endPar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hlinkClick r:id="rId13"/>
              </a:rPr>
              <a:t>4-H Beekeeping Essay Contest</a:t>
            </a:r>
            <a:endPar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hlinkClick r:id="rId14" tooltip="Beekeeping Publications"/>
              </a:rPr>
              <a:t>Beekeeping Publications</a:t>
            </a:r>
            <a:endPar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hlinkClick r:id="rId15"/>
              </a:rPr>
              <a:t>UA Bee Blog</a:t>
            </a:r>
            <a:endPar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hlinkClick r:id="rId16"/>
              </a:rPr>
              <a:t>Beekeeping Calendar</a:t>
            </a:r>
            <a:endPar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hlinkClick r:id="rId17"/>
              </a:rPr>
              <a:t>Beekeeping Basics</a:t>
            </a:r>
            <a:endPar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300" b="1" i="0" u="none" strike="noStrike" cap="none" normalizeH="0" baseline="0" dirty="0">
              <a:ln>
                <a:noFill/>
              </a:ln>
              <a:solidFill>
                <a:srgbClr val="4B4538"/>
              </a:solidFill>
              <a:effectLst/>
              <a:latin typeface="Roboto" panose="02000000000000000000" pitchFamily="2"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4B4538"/>
                </a:solidFill>
                <a:effectLst/>
                <a:latin typeface="Roboto" panose="02000000000000000000" pitchFamily="2" charset="0"/>
                <a:cs typeface="Open Sans" panose="020B0606030504020204" pitchFamily="34" charset="0"/>
              </a:rPr>
              <a:t>Contact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t>Jon Zawislak</a:t>
            </a:r>
            <a:br>
              <a:rPr kumimoji="0" lang="en-US" altLang="en-US" sz="10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br>
            <a:r>
              <a:rPr kumimoji="0" lang="en-US" altLang="en-US" sz="1000" b="1"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t>Apiculture Instructor</a:t>
            </a:r>
            <a:br>
              <a:rPr kumimoji="0" lang="en-US" altLang="en-US" sz="10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br>
            <a:r>
              <a:rPr kumimoji="0" lang="en-US" altLang="en-US" sz="10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t>Phone: 501-671-2222</a:t>
            </a:r>
            <a:br>
              <a:rPr kumimoji="0" lang="en-US" altLang="en-US" sz="10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br>
            <a:r>
              <a:rPr kumimoji="0" lang="en-US" altLang="en-US" sz="10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t>Fax: 501-671-2252</a:t>
            </a:r>
            <a:br>
              <a:rPr kumimoji="0" lang="en-US" altLang="en-US" sz="10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br>
            <a:r>
              <a:rPr kumimoji="0" lang="en-US" altLang="en-US" sz="10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t>Email: </a:t>
            </a:r>
            <a:r>
              <a:rPr kumimoji="0" lang="en-US" altLang="en-US" sz="10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hlinkClick r:id="rId18"/>
              </a:rPr>
              <a:t>jzawislak@uada.edu</a:t>
            </a:r>
            <a:br>
              <a:rPr kumimoji="0" lang="en-US" altLang="en-US" sz="10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br>
            <a:r>
              <a:rPr kumimoji="0" lang="en-US" altLang="en-US" sz="10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t>Web: </a:t>
            </a:r>
            <a:r>
              <a:rPr kumimoji="0" lang="en-US" altLang="en-US" sz="10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hlinkClick r:id="rId19"/>
              </a:rPr>
              <a:t>uaex.uada.edu/bees</a:t>
            </a:r>
            <a:endParaRPr kumimoji="0" lang="en-US" altLang="en-US" sz="10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t>Office:</a:t>
            </a:r>
            <a:br>
              <a:rPr kumimoji="0" lang="en-US" altLang="en-US" sz="10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br>
            <a:r>
              <a:rPr kumimoji="0" lang="en-US" altLang="en-US" sz="10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t>University of Arkansas Division of Agriculture</a:t>
            </a:r>
            <a:br>
              <a:rPr kumimoji="0" lang="en-US" altLang="en-US" sz="10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br>
            <a:r>
              <a:rPr kumimoji="0" lang="en-US" altLang="en-US" sz="10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t>Cooperative Extension Service</a:t>
            </a:r>
            <a:br>
              <a:rPr kumimoji="0" lang="en-US" altLang="en-US" sz="10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br>
            <a:r>
              <a:rPr kumimoji="0" lang="en-US" altLang="en-US" sz="10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t>2301 S. University Avenue</a:t>
            </a:r>
            <a:br>
              <a:rPr kumimoji="0" lang="en-US" altLang="en-US" sz="10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br>
            <a:r>
              <a:rPr kumimoji="0" lang="en-US" altLang="en-US" sz="10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t>Little Rock, AR 72204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t>Connect with us!</a:t>
            </a:r>
            <a:endParaRPr kumimoji="0" lang="en-US" altLang="en-US" sz="10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sng" strike="noStrike" cap="none" normalizeH="0" baseline="0" dirty="0">
                <a:ln>
                  <a:noFill/>
                </a:ln>
                <a:solidFill>
                  <a:srgbClr val="9D2235"/>
                </a:solidFill>
                <a:effectLst/>
                <a:latin typeface="Open Sans" panose="020B0606030504020204" pitchFamily="34" charset="0"/>
                <a:cs typeface="Open Sans" panose="020B0606030504020204" pitchFamily="34" charset="0"/>
              </a:rPr>
              <a:t>  </a:t>
            </a:r>
            <a:r>
              <a:rPr kumimoji="0" lang="en-US" altLang="en-US" sz="3000" b="1" i="0" u="sng" strike="noStrike" cap="none" normalizeH="0" baseline="0" dirty="0">
                <a:ln>
                  <a:noFill/>
                </a:ln>
                <a:solidFill>
                  <a:srgbClr val="9D2235"/>
                </a:solidFill>
                <a:effectLst/>
                <a:latin typeface="Open Sans" panose="020B0606030504020204" pitchFamily="34" charset="0"/>
                <a:cs typeface="Open Sans" panose="020B0606030504020204" pitchFamily="34" charset="0"/>
              </a:rPr>
              <a:t>     </a:t>
            </a:r>
            <a:r>
              <a:rPr kumimoji="0" lang="en-US" altLang="en-US" sz="1000" b="1"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t> </a:t>
            </a:r>
            <a:r>
              <a:rPr kumimoji="0" lang="en-US" altLang="en-US" sz="1000" b="1" i="0" u="sng" strike="noStrike" cap="none" normalizeH="0" baseline="0" dirty="0">
                <a:ln>
                  <a:noFill/>
                </a:ln>
                <a:solidFill>
                  <a:srgbClr val="9D2235"/>
                </a:solidFill>
                <a:effectLst/>
                <a:latin typeface="Open Sans" panose="020B0606030504020204" pitchFamily="34" charset="0"/>
                <a:cs typeface="Open Sans" panose="020B0606030504020204" pitchFamily="34" charset="0"/>
              </a:rPr>
              <a:t>  </a:t>
            </a:r>
            <a:r>
              <a:rPr kumimoji="0" lang="en-US" altLang="en-US" sz="3000" b="1" i="0" u="sng" strike="noStrike" cap="none" normalizeH="0" baseline="0" dirty="0">
                <a:ln>
                  <a:noFill/>
                </a:ln>
                <a:solidFill>
                  <a:srgbClr val="9D2235"/>
                </a:solidFill>
                <a:effectLst/>
                <a:latin typeface="Open Sans" panose="020B0606030504020204" pitchFamily="34" charset="0"/>
                <a:cs typeface="Open Sans" panose="020B0606030504020204" pitchFamily="34" charset="0"/>
              </a:rPr>
              <a: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600" b="1" i="0" u="none" strike="noStrike" cap="none" normalizeH="0" baseline="0" dirty="0">
              <a:ln>
                <a:noFill/>
              </a:ln>
              <a:solidFill>
                <a:srgbClr val="4B4538"/>
              </a:solidFill>
              <a:effectLst/>
              <a:latin typeface="Roboto" panose="02000000000000000000" pitchFamily="2"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a:ln>
                  <a:noFill/>
                </a:ln>
                <a:solidFill>
                  <a:srgbClr val="4B4538"/>
                </a:solidFill>
                <a:effectLst/>
                <a:latin typeface="Roboto" panose="02000000000000000000" pitchFamily="2" charset="0"/>
                <a:cs typeface="Open Sans" panose="020B0606030504020204" pitchFamily="34" charset="0"/>
              </a:rPr>
              <a:t>Beekeeping - Apiculture in Arkansas</a:t>
            </a: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rPr>
              <a:t>  </a:t>
            </a:r>
            <a:r>
              <a:rPr kumimoji="0" lang="en-US" altLang="en-US" sz="210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hlinkClick r:id="rId20"/>
              </a:rPr>
              <a:t>      </a:t>
            </a:r>
            <a:endPar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2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20"/>
              </a:rPr>
              <a:t>Get Started</a:t>
            </a: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rPr>
              <a:t>  </a:t>
            </a:r>
            <a:r>
              <a:rPr kumimoji="0" lang="en-US" altLang="en-US" sz="210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hlinkClick r:id="rId21"/>
              </a:rPr>
              <a:t>      </a:t>
            </a:r>
            <a:endPar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21"/>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21"/>
              </a:rPr>
              <a:t>Take a Beekeeping Class</a:t>
            </a: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rPr>
              <a:t>  </a:t>
            </a:r>
            <a:r>
              <a:rPr kumimoji="0" lang="en-US" altLang="en-US" sz="210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hlinkClick r:id="rId22"/>
              </a:rPr>
              <a:t>      </a:t>
            </a:r>
            <a:endPar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22"/>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22"/>
              </a:rPr>
              <a:t>Explore Honey Bees</a:t>
            </a: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rPr>
              <a:t>  </a:t>
            </a:r>
            <a:r>
              <a:rPr kumimoji="0" lang="en-US" altLang="en-US" sz="210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hlinkClick r:id="rId23"/>
              </a:rPr>
              <a:t>      </a:t>
            </a:r>
            <a:endPar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23"/>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23"/>
              </a:rPr>
              <a:t>Learn All About Honey</a:t>
            </a: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rPr>
              <a:t>  </a:t>
            </a:r>
            <a:r>
              <a:rPr kumimoji="0" lang="en-US" altLang="en-US" sz="210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hlinkClick r:id="rId24"/>
              </a:rPr>
              <a:t>      </a:t>
            </a:r>
            <a:endPar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24"/>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24"/>
              </a:rPr>
              <a:t>Bee Hive Pests &amp; Diseases</a:t>
            </a: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rPr>
              <a:t>  </a:t>
            </a:r>
            <a:r>
              <a:rPr kumimoji="0" lang="en-US" altLang="en-US" sz="210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hlinkClick r:id="rId25"/>
              </a:rPr>
              <a:t>      </a:t>
            </a:r>
            <a:endPar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25"/>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25"/>
              </a:rPr>
              <a:t>Bees as Pollinators</a:t>
            </a: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rPr>
              <a:t>  </a:t>
            </a:r>
            <a:r>
              <a:rPr kumimoji="0" lang="en-US" altLang="en-US" sz="240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hlinkClick r:id="rId26"/>
              </a:rPr>
              <a:t>     </a:t>
            </a:r>
            <a:endPar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26"/>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26"/>
              </a:rPr>
              <a:t>Protecting Pollinators</a:t>
            </a: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rPr>
              <a:t>  </a:t>
            </a:r>
            <a:r>
              <a:rPr kumimoji="0" lang="en-US" altLang="en-US" sz="210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hlinkClick r:id="rId27"/>
              </a:rPr>
              <a:t>      </a:t>
            </a:r>
            <a:endPar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27"/>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27"/>
              </a:rPr>
              <a:t>Honey Plants</a:t>
            </a: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rPr>
              <a:t>  </a:t>
            </a:r>
            <a:r>
              <a:rPr kumimoji="0" lang="en-US" altLang="en-US" sz="189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hlinkClick r:id="rId28"/>
              </a:rPr>
              <a:t>    </a:t>
            </a:r>
            <a:endPar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28"/>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28"/>
              </a:rPr>
              <a:t>Honey Bee Swarms</a:t>
            </a: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rPr>
              <a:t>  </a:t>
            </a:r>
            <a:r>
              <a:rPr kumimoji="0" lang="en-US" altLang="en-US" sz="213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hlinkClick r:id="rId29"/>
              </a:rPr>
              <a:t>      </a:t>
            </a:r>
            <a:endPar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29"/>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29"/>
              </a:rPr>
              <a:t>Africanized Bees</a:t>
            </a: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rPr>
              <a:t>  </a:t>
            </a:r>
            <a:r>
              <a:rPr kumimoji="0" lang="en-US" altLang="en-US" sz="153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hlinkClick r:id="rId30"/>
              </a:rPr>
              <a:t>      </a:t>
            </a:r>
            <a:endPar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3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30"/>
              </a:rPr>
              <a:t>Bee Lining</a:t>
            </a: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rPr>
              <a:t>  </a:t>
            </a:r>
            <a:r>
              <a:rPr kumimoji="0" lang="en-US" altLang="en-US" sz="210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hlinkClick r:id="rId31"/>
              </a:rPr>
              <a:t>      </a:t>
            </a:r>
            <a:endPar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31"/>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31"/>
              </a:rPr>
              <a:t>National 4-H Beekeeping Essay Contest</a:t>
            </a: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rPr>
              <a:t>  </a:t>
            </a:r>
            <a:r>
              <a:rPr kumimoji="0" lang="en-US" altLang="en-US" sz="106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hlinkClick r:id="rId32"/>
              </a:rPr>
              <a:t>         </a:t>
            </a:r>
            <a:endPar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32"/>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32"/>
              </a:rPr>
              <a:t>Beekeeping Publications</a:t>
            </a: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rPr>
              <a:t>  </a:t>
            </a:r>
            <a:r>
              <a:rPr kumimoji="0" lang="en-US" altLang="en-US" sz="210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hlinkClick r:id="rId33"/>
              </a:rPr>
              <a:t>      </a:t>
            </a:r>
            <a:endPar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33"/>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33"/>
              </a:rPr>
              <a:t>UA Bee Blog</a:t>
            </a: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rPr>
              <a:t>  </a:t>
            </a:r>
            <a:r>
              <a:rPr kumimoji="0" lang="en-US" altLang="en-US" sz="210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hlinkClick r:id="rId34"/>
              </a:rPr>
              <a:t>      </a:t>
            </a:r>
            <a:endPar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34"/>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34"/>
              </a:rPr>
              <a:t>Beekeeping Calendar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500" b="1" i="0" u="none" strike="noStrike" cap="none" normalizeH="0" baseline="0" dirty="0">
              <a:ln>
                <a:noFill/>
              </a:ln>
              <a:solidFill>
                <a:srgbClr val="4B4538"/>
              </a:solidFill>
              <a:effectLst/>
              <a:latin typeface="Roboto" panose="02000000000000000000" pitchFamily="2"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4B4538"/>
                </a:solidFill>
                <a:effectLst/>
                <a:latin typeface="Roboto" panose="02000000000000000000" pitchFamily="2" charset="0"/>
                <a:cs typeface="Open Sans" panose="020B0606030504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4B4538"/>
                </a:solidFill>
                <a:effectLst/>
                <a:latin typeface="Roboto" panose="02000000000000000000" pitchFamily="2" charset="0"/>
                <a:cs typeface="Open Sans" panose="020B0606030504020204" pitchFamily="34" charset="0"/>
              </a:rPr>
              <a:t>  </a:t>
            </a:r>
            <a:r>
              <a:rPr kumimoji="0" lang="en-US" altLang="en-US" sz="18700" b="1" i="0" u="none" strike="noStrike" cap="none" normalizeH="0" baseline="0" dirty="0">
                <a:ln>
                  <a:noFill/>
                </a:ln>
                <a:solidFill>
                  <a:srgbClr val="4B4538"/>
                </a:solidFill>
                <a:effectLst/>
                <a:latin typeface="Roboto" panose="02000000000000000000" pitchFamily="2" charset="0"/>
                <a:cs typeface="Open Sans" panose="020B0606030504020204" pitchFamily="34" charset="0"/>
              </a:rPr>
              <a:t>     </a:t>
            </a:r>
            <a:endParaRPr kumimoji="0" lang="en-US" altLang="en-US" sz="1500" b="1" i="0" u="none" strike="noStrike" cap="none" normalizeH="0" baseline="0" dirty="0">
              <a:ln>
                <a:noFill/>
              </a:ln>
              <a:solidFill>
                <a:srgbClr val="4B4538"/>
              </a:solidFill>
              <a:effectLst/>
              <a:latin typeface="Roboto" panose="02000000000000000000" pitchFamily="2"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500" b="1" i="0" u="none" strike="noStrike" cap="none" normalizeH="0" baseline="0" dirty="0">
              <a:ln>
                <a:noFill/>
              </a:ln>
              <a:solidFill>
                <a:srgbClr val="4B4538"/>
              </a:solidFill>
              <a:effectLst/>
              <a:latin typeface="Roboto" panose="02000000000000000000" pitchFamily="2"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4B4538"/>
                </a:solidFill>
                <a:effectLst/>
                <a:latin typeface="Roboto" panose="02000000000000000000" pitchFamily="2" charset="0"/>
                <a:cs typeface="Open Sans" panose="020B0606030504020204" pitchFamily="34" charset="0"/>
              </a:rPr>
              <a:t>Did you know?</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t>The honey bee, </a:t>
            </a:r>
            <a:r>
              <a:rPr kumimoji="0" lang="en-US" altLang="en-US" sz="1200" b="0" i="1" u="none" strike="noStrike" cap="none" normalizeH="0" baseline="0" dirty="0" err="1">
                <a:ln>
                  <a:noFill/>
                </a:ln>
                <a:solidFill>
                  <a:srgbClr val="666666"/>
                </a:solidFill>
                <a:effectLst/>
                <a:latin typeface="Open Sans" panose="020B0606030504020204" pitchFamily="34" charset="0"/>
                <a:cs typeface="Open Sans" panose="020B0606030504020204" pitchFamily="34" charset="0"/>
              </a:rPr>
              <a:t>Apis</a:t>
            </a:r>
            <a:r>
              <a:rPr kumimoji="0" lang="en-US" altLang="en-US" sz="1200" b="0" i="1"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t> mellifera</a:t>
            </a:r>
            <a:r>
              <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t>, was designated as the State Insect of Arkansas because of its invaluable contribution to agriculture.  The official seal of the State of Arkansas even features a bee hive among its other symbols of industry.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Youtube Channel Icon">
            <a:hlinkClick r:id="rId35" tooltip="UAEX Beekeeping"/>
            <a:extLst>
              <a:ext uri="{FF2B5EF4-FFF2-40B4-BE49-F238E27FC236}">
                <a16:creationId xmlns:a16="http://schemas.microsoft.com/office/drawing/2014/main" id="{9240469F-31B7-41E4-88AE-054572DE97FA}"/>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6675" y="-24949150"/>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Twitter Icon ">
            <a:hlinkClick r:id="rId37" tooltip="UAEX Honey Bees "/>
            <a:extLst>
              <a:ext uri="{FF2B5EF4-FFF2-40B4-BE49-F238E27FC236}">
                <a16:creationId xmlns:a16="http://schemas.microsoft.com/office/drawing/2014/main" id="{6D60A2FD-BFA7-429F-931A-796325D7B1EC}"/>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58813" y="-24949150"/>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t Started">
            <a:hlinkClick r:id="rId20"/>
            <a:extLst>
              <a:ext uri="{FF2B5EF4-FFF2-40B4-BE49-F238E27FC236}">
                <a16:creationId xmlns:a16="http://schemas.microsoft.com/office/drawing/2014/main" id="{4687CCDF-2B2D-48EB-B6B4-82B327826E64}"/>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589083" y="-22939376"/>
            <a:ext cx="3952875" cy="33337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Take a Beekeeping Class">
            <a:hlinkClick r:id="rId21"/>
            <a:extLst>
              <a:ext uri="{FF2B5EF4-FFF2-40B4-BE49-F238E27FC236}">
                <a16:creationId xmlns:a16="http://schemas.microsoft.com/office/drawing/2014/main" id="{5D2F1A4C-8D7C-4C63-A500-160BB7DE74A4}"/>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79375" y="-20254913"/>
            <a:ext cx="3952875" cy="3333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xplore Honey Bees">
            <a:hlinkClick r:id="rId22"/>
            <a:extLst>
              <a:ext uri="{FF2B5EF4-FFF2-40B4-BE49-F238E27FC236}">
                <a16:creationId xmlns:a16="http://schemas.microsoft.com/office/drawing/2014/main" id="{D95C49E9-5B8D-435C-9192-E74E718475CF}"/>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79375" y="-16811625"/>
            <a:ext cx="3952875" cy="33337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Learn All About Honey">
            <a:hlinkClick r:id="rId23"/>
            <a:extLst>
              <a:ext uri="{FF2B5EF4-FFF2-40B4-BE49-F238E27FC236}">
                <a16:creationId xmlns:a16="http://schemas.microsoft.com/office/drawing/2014/main" id="{6C6F2C7E-E0B9-4DF9-A550-115FEB062191}"/>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79375" y="-13366750"/>
            <a:ext cx="3952875" cy="33337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ee Hive Pests &amp; Diseases">
            <a:hlinkClick r:id="rId24"/>
            <a:extLst>
              <a:ext uri="{FF2B5EF4-FFF2-40B4-BE49-F238E27FC236}">
                <a16:creationId xmlns:a16="http://schemas.microsoft.com/office/drawing/2014/main" id="{D8501CC0-7A91-4113-B965-18DBEF9F1DA3}"/>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79375" y="-9921875"/>
            <a:ext cx="3952875" cy="333375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Bees as Pollinators">
            <a:hlinkClick r:id="rId25"/>
            <a:extLst>
              <a:ext uri="{FF2B5EF4-FFF2-40B4-BE49-F238E27FC236}">
                <a16:creationId xmlns:a16="http://schemas.microsoft.com/office/drawing/2014/main" id="{9C96597D-CFD5-431F-94B4-590830AB4F0A}"/>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79375" y="-6478588"/>
            <a:ext cx="3952875" cy="33337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rotecting Pollinators">
            <a:hlinkClick r:id="rId26"/>
            <a:extLst>
              <a:ext uri="{FF2B5EF4-FFF2-40B4-BE49-F238E27FC236}">
                <a16:creationId xmlns:a16="http://schemas.microsoft.com/office/drawing/2014/main" id="{B78227EB-0E22-4E52-87DA-86C2178AD4C1}"/>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0" y="20731"/>
            <a:ext cx="3295650" cy="381000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oney Plants">
            <a:hlinkClick r:id="rId27"/>
            <a:extLst>
              <a:ext uri="{FF2B5EF4-FFF2-40B4-BE49-F238E27FC236}">
                <a16:creationId xmlns:a16="http://schemas.microsoft.com/office/drawing/2014/main" id="{6B1924FC-4911-42E8-8E27-37EC26C7AD0A}"/>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3295650" y="107379"/>
            <a:ext cx="2658742" cy="33337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oney Bee Swarms">
            <a:hlinkClick r:id="rId28"/>
            <a:extLst>
              <a:ext uri="{FF2B5EF4-FFF2-40B4-BE49-F238E27FC236}">
                <a16:creationId xmlns:a16="http://schemas.microsoft.com/office/drawing/2014/main" id="{DE832F7C-99C0-44BA-9582-37DF286634B7}"/>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6074536" y="228600"/>
            <a:ext cx="2926079" cy="300037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Africanized Bees">
            <a:hlinkClick r:id="rId29"/>
            <a:extLst>
              <a:ext uri="{FF2B5EF4-FFF2-40B4-BE49-F238E27FC236}">
                <a16:creationId xmlns:a16="http://schemas.microsoft.com/office/drawing/2014/main" id="{3838E86E-BE36-481E-BDB2-6E84B766190B}"/>
              </a:ext>
            </a:extLst>
          </p:cNvP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79375" y="7435850"/>
            <a:ext cx="3629025" cy="338137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Bee Lining">
            <a:hlinkClick r:id="rId30"/>
            <a:extLst>
              <a:ext uri="{FF2B5EF4-FFF2-40B4-BE49-F238E27FC236}">
                <a16:creationId xmlns:a16="http://schemas.microsoft.com/office/drawing/2014/main" id="{135EE9CF-CFA1-41A8-A9A5-4EDA261734B7}"/>
              </a:ext>
            </a:extLs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79375" y="10925175"/>
            <a:ext cx="28956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National 4-H Beekeeping Essay Contest">
            <a:hlinkClick r:id="rId31"/>
            <a:extLst>
              <a:ext uri="{FF2B5EF4-FFF2-40B4-BE49-F238E27FC236}">
                <a16:creationId xmlns:a16="http://schemas.microsoft.com/office/drawing/2014/main" id="{20913819-9C32-4A45-AC94-A2FF3B261739}"/>
              </a:ext>
            </a:extLst>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79375" y="13501688"/>
            <a:ext cx="3952875" cy="33337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Beekeeping Publications">
            <a:hlinkClick r:id="rId32"/>
            <a:extLst>
              <a:ext uri="{FF2B5EF4-FFF2-40B4-BE49-F238E27FC236}">
                <a16:creationId xmlns:a16="http://schemas.microsoft.com/office/drawing/2014/main" id="{CE172512-35C0-4226-BAC4-4BB05DB73BB0}"/>
              </a:ext>
            </a:extLst>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79375" y="16944975"/>
            <a:ext cx="285750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UA Bee Blog">
            <a:hlinkClick r:id="rId33"/>
            <a:extLst>
              <a:ext uri="{FF2B5EF4-FFF2-40B4-BE49-F238E27FC236}">
                <a16:creationId xmlns:a16="http://schemas.microsoft.com/office/drawing/2014/main" id="{3FCD4860-6B92-46FE-9702-B47CADB96CFE}"/>
              </a:ext>
            </a:extLst>
          </p:cNvPr>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flipH="1">
            <a:off x="4032250" y="11740896"/>
            <a:ext cx="12329507" cy="1039837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Beekeeping Calendar">
            <a:hlinkClick r:id="rId34"/>
            <a:extLst>
              <a:ext uri="{FF2B5EF4-FFF2-40B4-BE49-F238E27FC236}">
                <a16:creationId xmlns:a16="http://schemas.microsoft.com/office/drawing/2014/main" id="{12D04CA7-8D03-4CDD-86DB-D3ED73B257CB}"/>
              </a:ext>
            </a:extLst>
          </p:cNvPr>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flipH="1">
            <a:off x="5157216" y="9555478"/>
            <a:ext cx="13154498" cy="9718167"/>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Official Seal of the State of Arkansas">
            <a:extLst>
              <a:ext uri="{FF2B5EF4-FFF2-40B4-BE49-F238E27FC236}">
                <a16:creationId xmlns:a16="http://schemas.microsoft.com/office/drawing/2014/main" id="{A73A44C1-E1D8-4DB7-8CD9-1AD46A1A99ED}"/>
              </a:ext>
            </a:extLst>
          </p:cNvPr>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104775" y="26150888"/>
            <a:ext cx="2971800" cy="2971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0">
            <a:extLst>
              <a:ext uri="{FF2B5EF4-FFF2-40B4-BE49-F238E27FC236}">
                <a16:creationId xmlns:a16="http://schemas.microsoft.com/office/drawing/2014/main" id="{AABABE0E-78B0-4C1D-971E-620216E2BE6E}"/>
              </a:ext>
            </a:extLst>
          </p:cNvPr>
          <p:cNvSpPr>
            <a:spLocks noChangeArrowheads="1"/>
          </p:cNvSpPr>
          <p:nvPr/>
        </p:nvSpPr>
        <p:spPr bwMode="auto">
          <a:xfrm>
            <a:off x="0" y="-30381051"/>
            <a:ext cx="16606406" cy="612193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4B4538"/>
                </a:solidFill>
                <a:effectLst/>
                <a:latin typeface="Roboto" panose="02000000000000000000" pitchFamily="2" charset="0"/>
                <a:cs typeface="Open Sans" panose="020B0606030504020204" pitchFamily="34" charset="0"/>
              </a:rPr>
              <a:t>Beekeeping in Arkansas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hlinkClick r:id="rId2"/>
              </a:rPr>
              <a:t>Getting Started</a:t>
            </a:r>
            <a:endPar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hlinkClick r:id="rId3"/>
              </a:rPr>
              <a:t>Beekeeping Classes &amp; Events</a:t>
            </a:r>
            <a:endPar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hlinkClick r:id="rId4"/>
              </a:rPr>
              <a:t>About Honey Bees</a:t>
            </a:r>
            <a:endPar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hlinkClick r:id="rId5"/>
              </a:rPr>
              <a:t>Honey</a:t>
            </a:r>
            <a:endPar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hlinkClick r:id="rId6"/>
              </a:rPr>
              <a:t>Bee Hive Pests &amp; Diseases</a:t>
            </a:r>
            <a:endPar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hlinkClick r:id="rId7"/>
              </a:rPr>
              <a:t>Bees as Pollinators</a:t>
            </a:r>
            <a:endPar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hlinkClick r:id="rId8" tooltip="Arkansas Pollinator Stewardship Program"/>
              </a:rPr>
              <a:t>Pollinator Protection</a:t>
            </a:r>
            <a:endPar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hlinkClick r:id="rId9"/>
              </a:rPr>
              <a:t>Honey Plants</a:t>
            </a:r>
            <a:endPar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hlinkClick r:id="rId10"/>
              </a:rPr>
              <a:t>Honey Bee Swarms</a:t>
            </a:r>
            <a:endPar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hlinkClick r:id="rId11"/>
              </a:rPr>
              <a:t>Africanized Honey Bees in Arkansas</a:t>
            </a:r>
            <a:endPar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hlinkClick r:id="rId12"/>
              </a:rPr>
              <a:t>Bee Lining</a:t>
            </a:r>
            <a:endPar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hlinkClick r:id="rId13"/>
              </a:rPr>
              <a:t>4-H Beekeeping Essay Contest</a:t>
            </a:r>
            <a:endPar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hlinkClick r:id="rId14" tooltip="Beekeeping Publications"/>
              </a:rPr>
              <a:t>Beekeeping Publications</a:t>
            </a:r>
            <a:endPar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hlinkClick r:id="rId15"/>
              </a:rPr>
              <a:t>UA Bee Blog</a:t>
            </a:r>
            <a:endPar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hlinkClick r:id="rId16"/>
              </a:rPr>
              <a:t>Beekeeping Calendar</a:t>
            </a:r>
            <a:endPar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hlinkClick r:id="rId17"/>
              </a:rPr>
              <a:t>Beekeeping Basics</a:t>
            </a:r>
            <a:endPar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300" b="1" i="0" u="none" strike="noStrike" cap="none" normalizeH="0" baseline="0" dirty="0">
              <a:ln>
                <a:noFill/>
              </a:ln>
              <a:solidFill>
                <a:srgbClr val="4B4538"/>
              </a:solidFill>
              <a:effectLst/>
              <a:latin typeface="Roboto" panose="02000000000000000000" pitchFamily="2"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4B4538"/>
                </a:solidFill>
                <a:effectLst/>
                <a:latin typeface="Roboto" panose="02000000000000000000" pitchFamily="2" charset="0"/>
                <a:cs typeface="Open Sans" panose="020B0606030504020204" pitchFamily="34" charset="0"/>
              </a:rPr>
              <a:t>Contact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t>Jon Zawislak</a:t>
            </a:r>
            <a:br>
              <a:rPr kumimoji="0" lang="en-US" altLang="en-US" sz="10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br>
            <a:r>
              <a:rPr kumimoji="0" lang="en-US" altLang="en-US" sz="1000" b="1"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t>Apiculture Instructor</a:t>
            </a:r>
            <a:br>
              <a:rPr kumimoji="0" lang="en-US" altLang="en-US" sz="10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br>
            <a:r>
              <a:rPr kumimoji="0" lang="en-US" altLang="en-US" sz="10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t>Phone: 501-671-2222</a:t>
            </a:r>
            <a:br>
              <a:rPr kumimoji="0" lang="en-US" altLang="en-US" sz="10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br>
            <a:r>
              <a:rPr kumimoji="0" lang="en-US" altLang="en-US" sz="10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t>Fax: 501-671-2252</a:t>
            </a:r>
            <a:br>
              <a:rPr kumimoji="0" lang="en-US" altLang="en-US" sz="10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br>
            <a:r>
              <a:rPr kumimoji="0" lang="en-US" altLang="en-US" sz="10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t>Email: </a:t>
            </a:r>
            <a:r>
              <a:rPr kumimoji="0" lang="en-US" altLang="en-US" sz="10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hlinkClick r:id="rId18"/>
              </a:rPr>
              <a:t>jzawislak@uada.edu</a:t>
            </a:r>
            <a:br>
              <a:rPr kumimoji="0" lang="en-US" altLang="en-US" sz="10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br>
            <a:r>
              <a:rPr kumimoji="0" lang="en-US" altLang="en-US" sz="10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t>Web: </a:t>
            </a:r>
            <a:r>
              <a:rPr kumimoji="0" lang="en-US" altLang="en-US" sz="10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hlinkClick r:id="rId19"/>
              </a:rPr>
              <a:t>uaex.uada.edu/bees</a:t>
            </a:r>
            <a:endParaRPr kumimoji="0" lang="en-US" altLang="en-US" sz="10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t>Office:</a:t>
            </a:r>
            <a:br>
              <a:rPr kumimoji="0" lang="en-US" altLang="en-US" sz="10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br>
            <a:r>
              <a:rPr kumimoji="0" lang="en-US" altLang="en-US" sz="10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t>University of Arkansas Division of Agriculture</a:t>
            </a:r>
            <a:br>
              <a:rPr kumimoji="0" lang="en-US" altLang="en-US" sz="10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br>
            <a:r>
              <a:rPr kumimoji="0" lang="en-US" altLang="en-US" sz="10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t>Cooperative Extension Service</a:t>
            </a:r>
            <a:br>
              <a:rPr kumimoji="0" lang="en-US" altLang="en-US" sz="10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br>
            <a:r>
              <a:rPr kumimoji="0" lang="en-US" altLang="en-US" sz="10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t>2301 S. University Avenue</a:t>
            </a:r>
            <a:br>
              <a:rPr kumimoji="0" lang="en-US" altLang="en-US" sz="10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br>
            <a:r>
              <a:rPr kumimoji="0" lang="en-US" altLang="en-US" sz="10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t>Little Rock, AR 72204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t>Connect with us!</a:t>
            </a:r>
            <a:endParaRPr kumimoji="0" lang="en-US" altLang="en-US" sz="10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sng" strike="noStrike" cap="none" normalizeH="0" baseline="0" dirty="0">
                <a:ln>
                  <a:noFill/>
                </a:ln>
                <a:solidFill>
                  <a:srgbClr val="9D2235"/>
                </a:solidFill>
                <a:effectLst/>
                <a:latin typeface="Open Sans" panose="020B0606030504020204" pitchFamily="34" charset="0"/>
                <a:cs typeface="Open Sans" panose="020B0606030504020204" pitchFamily="34" charset="0"/>
              </a:rPr>
              <a:t>  </a:t>
            </a:r>
            <a:r>
              <a:rPr kumimoji="0" lang="en-US" altLang="en-US" sz="3000" b="1" i="0" u="sng" strike="noStrike" cap="none" normalizeH="0" baseline="0" dirty="0">
                <a:ln>
                  <a:noFill/>
                </a:ln>
                <a:solidFill>
                  <a:srgbClr val="9D2235"/>
                </a:solidFill>
                <a:effectLst/>
                <a:latin typeface="Open Sans" panose="020B0606030504020204" pitchFamily="34" charset="0"/>
                <a:cs typeface="Open Sans" panose="020B0606030504020204" pitchFamily="34" charset="0"/>
              </a:rPr>
              <a:t>     </a:t>
            </a:r>
            <a:r>
              <a:rPr kumimoji="0" lang="en-US" altLang="en-US" sz="1000" b="1"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t> </a:t>
            </a:r>
            <a:r>
              <a:rPr kumimoji="0" lang="en-US" altLang="en-US" sz="1000" b="1" i="0" u="sng" strike="noStrike" cap="none" normalizeH="0" baseline="0" dirty="0">
                <a:ln>
                  <a:noFill/>
                </a:ln>
                <a:solidFill>
                  <a:srgbClr val="9D2235"/>
                </a:solidFill>
                <a:effectLst/>
                <a:latin typeface="Open Sans" panose="020B0606030504020204" pitchFamily="34" charset="0"/>
                <a:cs typeface="Open Sans" panose="020B0606030504020204" pitchFamily="34" charset="0"/>
              </a:rPr>
              <a:t>  </a:t>
            </a:r>
            <a:r>
              <a:rPr kumimoji="0" lang="en-US" altLang="en-US" sz="3000" b="1" i="0" u="sng" strike="noStrike" cap="none" normalizeH="0" baseline="0" dirty="0">
                <a:ln>
                  <a:noFill/>
                </a:ln>
                <a:solidFill>
                  <a:srgbClr val="9D2235"/>
                </a:solidFill>
                <a:effectLst/>
                <a:latin typeface="Open Sans" panose="020B0606030504020204" pitchFamily="34" charset="0"/>
                <a:cs typeface="Open Sans" panose="020B0606030504020204" pitchFamily="34" charset="0"/>
              </a:rPr>
              <a: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600" b="1" i="0" u="none" strike="noStrike" cap="none" normalizeH="0" baseline="0" dirty="0">
              <a:ln>
                <a:noFill/>
              </a:ln>
              <a:solidFill>
                <a:srgbClr val="4B4538"/>
              </a:solidFill>
              <a:effectLst/>
              <a:latin typeface="Roboto" panose="02000000000000000000" pitchFamily="2"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a:ln>
                  <a:noFill/>
                </a:ln>
                <a:solidFill>
                  <a:srgbClr val="4B4538"/>
                </a:solidFill>
                <a:effectLst/>
                <a:latin typeface="Roboto" panose="02000000000000000000" pitchFamily="2" charset="0"/>
                <a:cs typeface="Open Sans" panose="020B0606030504020204" pitchFamily="34" charset="0"/>
              </a:rPr>
              <a:t>Beekeeping - Apiculture in Arkansas</a:t>
            </a: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rPr>
              <a:t>  </a:t>
            </a:r>
            <a:r>
              <a:rPr kumimoji="0" lang="en-US" altLang="en-US" sz="210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hlinkClick r:id="rId20"/>
              </a:rPr>
              <a:t>      </a:t>
            </a:r>
            <a:endPar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2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20"/>
              </a:rPr>
              <a:t>Get Started</a:t>
            </a: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rPr>
              <a:t>  </a:t>
            </a:r>
            <a:r>
              <a:rPr kumimoji="0" lang="en-US" altLang="en-US" sz="210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hlinkClick r:id="rId21"/>
              </a:rPr>
              <a:t>      </a:t>
            </a:r>
            <a:endPar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21"/>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21"/>
              </a:rPr>
              <a:t>Take a Beekeeping Class</a:t>
            </a: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rPr>
              <a:t>  </a:t>
            </a:r>
            <a:r>
              <a:rPr kumimoji="0" lang="en-US" altLang="en-US" sz="210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hlinkClick r:id="rId22"/>
              </a:rPr>
              <a:t>      </a:t>
            </a:r>
            <a:endPar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22"/>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22"/>
              </a:rPr>
              <a:t>Explore Honey Bees</a:t>
            </a: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rPr>
              <a:t>  </a:t>
            </a:r>
            <a:r>
              <a:rPr kumimoji="0" lang="en-US" altLang="en-US" sz="210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hlinkClick r:id="rId23"/>
              </a:rPr>
              <a:t>      </a:t>
            </a:r>
            <a:endPar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23"/>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23"/>
              </a:rPr>
              <a:t>Learn All About Honey</a:t>
            </a: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rPr>
              <a:t>  </a:t>
            </a:r>
            <a:r>
              <a:rPr kumimoji="0" lang="en-US" altLang="en-US" sz="210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hlinkClick r:id="rId24"/>
              </a:rPr>
              <a:t>      </a:t>
            </a:r>
            <a:endPar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24"/>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24"/>
              </a:rPr>
              <a:t>Bee Hive Pests &amp; Diseases</a:t>
            </a: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rPr>
              <a:t>  </a:t>
            </a:r>
            <a:r>
              <a:rPr kumimoji="0" lang="en-US" altLang="en-US" sz="210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hlinkClick r:id="rId25"/>
              </a:rPr>
              <a:t>      </a:t>
            </a:r>
            <a:endPar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25"/>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25"/>
              </a:rPr>
              <a:t>Bees as Pollinators</a:t>
            </a: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rPr>
              <a:t>  </a:t>
            </a:r>
            <a:r>
              <a:rPr kumimoji="0" lang="en-US" altLang="en-US" sz="240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hlinkClick r:id="rId26"/>
              </a:rPr>
              <a:t>     </a:t>
            </a:r>
            <a:endPar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26"/>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26"/>
              </a:rPr>
              <a:t>Protecting Pollinators</a:t>
            </a: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rPr>
              <a:t>  </a:t>
            </a:r>
            <a:r>
              <a:rPr kumimoji="0" lang="en-US" altLang="en-US" sz="210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hlinkClick r:id="rId27"/>
              </a:rPr>
              <a:t>      </a:t>
            </a:r>
            <a:endPar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27"/>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89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hlinkClick r:id="rId28"/>
              </a:rPr>
              <a:t>    </a:t>
            </a:r>
            <a:endPar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28"/>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213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hlinkClick r:id="rId29"/>
              </a:rPr>
              <a:t>      </a:t>
            </a:r>
            <a:endPar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29"/>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29"/>
              </a:rPr>
              <a:t>Africanized Bees</a:t>
            </a: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rPr>
              <a:t>  </a:t>
            </a:r>
            <a:r>
              <a:rPr kumimoji="0" lang="en-US" altLang="en-US" sz="153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hlinkClick r:id="rId30"/>
              </a:rPr>
              <a:t>      </a:t>
            </a:r>
            <a:endPar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3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30"/>
              </a:rPr>
              <a:t>Bee Lining</a:t>
            </a: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rPr>
              <a:t>  </a:t>
            </a:r>
            <a:r>
              <a:rPr kumimoji="0" lang="en-US" altLang="en-US" sz="210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hlinkClick r:id="rId31"/>
              </a:rPr>
              <a:t>      </a:t>
            </a:r>
            <a:endPar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31"/>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31"/>
              </a:rPr>
              <a:t>National 4-H Beekeeping Essay Contest</a:t>
            </a: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rPr>
              <a:t>  </a:t>
            </a:r>
            <a:r>
              <a:rPr kumimoji="0" lang="en-US" altLang="en-US" sz="106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hlinkClick r:id="rId32"/>
              </a:rPr>
              <a:t>         </a:t>
            </a:r>
            <a:endPar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32"/>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32"/>
              </a:rPr>
              <a:t>Beekeeping Publications</a:t>
            </a: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rPr>
              <a:t>  </a:t>
            </a:r>
            <a:r>
              <a:rPr kumimoji="0" lang="en-US" altLang="en-US" sz="210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hlinkClick r:id="rId33"/>
              </a:rPr>
              <a:t>      </a:t>
            </a:r>
            <a:endPar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33"/>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33"/>
              </a:rPr>
              <a:t>UA Bee Blog</a:t>
            </a: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rPr>
              <a:t>  </a:t>
            </a:r>
            <a:r>
              <a:rPr kumimoji="0" lang="en-US" altLang="en-US" sz="21000" b="0" i="0" u="sng" strike="noStrike" cap="none" normalizeH="0" baseline="0" dirty="0">
                <a:ln>
                  <a:noFill/>
                </a:ln>
                <a:solidFill>
                  <a:srgbClr val="9D2235"/>
                </a:solidFill>
                <a:effectLst/>
                <a:latin typeface="Open Sans" panose="020B0606030504020204" pitchFamily="34" charset="0"/>
                <a:cs typeface="Open Sans" panose="020B0606030504020204" pitchFamily="34" charset="0"/>
                <a:hlinkClick r:id="rId34"/>
              </a:rPr>
              <a:t>      </a:t>
            </a:r>
            <a:endPar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34"/>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6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34"/>
              </a:rPr>
              <a:t>Beekeeping Calendar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500" b="1" i="0" u="none" strike="noStrike" cap="none" normalizeH="0" baseline="0" dirty="0">
              <a:ln>
                <a:noFill/>
              </a:ln>
              <a:solidFill>
                <a:srgbClr val="4B4538"/>
              </a:solidFill>
              <a:effectLst/>
              <a:latin typeface="Roboto" panose="02000000000000000000" pitchFamily="2"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4B4538"/>
                </a:solidFill>
                <a:effectLst/>
                <a:latin typeface="Roboto" panose="02000000000000000000" pitchFamily="2" charset="0"/>
                <a:cs typeface="Open Sans" panose="020B0606030504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4B4538"/>
                </a:solidFill>
                <a:effectLst/>
                <a:latin typeface="Roboto" panose="02000000000000000000" pitchFamily="2" charset="0"/>
                <a:cs typeface="Open Sans" panose="020B0606030504020204" pitchFamily="34" charset="0"/>
              </a:rPr>
              <a:t>  </a:t>
            </a:r>
            <a:r>
              <a:rPr kumimoji="0" lang="en-US" altLang="en-US" sz="18700" b="1" i="0" u="none" strike="noStrike" cap="none" normalizeH="0" baseline="0" dirty="0">
                <a:ln>
                  <a:noFill/>
                </a:ln>
                <a:solidFill>
                  <a:srgbClr val="4B4538"/>
                </a:solidFill>
                <a:effectLst/>
                <a:latin typeface="Roboto" panose="02000000000000000000" pitchFamily="2" charset="0"/>
                <a:cs typeface="Open Sans" panose="020B0606030504020204" pitchFamily="34" charset="0"/>
              </a:rPr>
              <a:t>      </a:t>
            </a:r>
            <a:endParaRPr kumimoji="0" lang="en-US" altLang="en-US" sz="1500" b="1" i="0" u="none" strike="noStrike" cap="none" normalizeH="0" baseline="0" dirty="0">
              <a:ln>
                <a:noFill/>
              </a:ln>
              <a:solidFill>
                <a:srgbClr val="4B4538"/>
              </a:solidFill>
              <a:effectLst/>
              <a:latin typeface="Roboto" panose="02000000000000000000" pitchFamily="2"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500" b="1" i="0" u="none" strike="noStrike" cap="none" normalizeH="0" baseline="0" dirty="0">
              <a:ln>
                <a:noFill/>
              </a:ln>
              <a:solidFill>
                <a:srgbClr val="4B4538"/>
              </a:solidFill>
              <a:effectLst/>
              <a:latin typeface="Roboto" panose="02000000000000000000" pitchFamily="2"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4B4538"/>
                </a:solidFill>
                <a:effectLst/>
                <a:latin typeface="Roboto" panose="02000000000000000000" pitchFamily="2" charset="0"/>
                <a:cs typeface="Open Sans" panose="020B0606030504020204" pitchFamily="34" charset="0"/>
              </a:rPr>
              <a:t>Did you know?</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t>The honey bee, </a:t>
            </a:r>
            <a:r>
              <a:rPr kumimoji="0" lang="en-US" altLang="en-US" sz="1200" b="0" i="1" u="none" strike="noStrike" cap="none" normalizeH="0" baseline="0" dirty="0" err="1">
                <a:ln>
                  <a:noFill/>
                </a:ln>
                <a:solidFill>
                  <a:srgbClr val="666666"/>
                </a:solidFill>
                <a:effectLst/>
                <a:latin typeface="Open Sans" panose="020B0606030504020204" pitchFamily="34" charset="0"/>
                <a:cs typeface="Open Sans" panose="020B0606030504020204" pitchFamily="34" charset="0"/>
              </a:rPr>
              <a:t>Apis</a:t>
            </a:r>
            <a:r>
              <a:rPr kumimoji="0" lang="en-US" altLang="en-US" sz="1200" b="0" i="1"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t> mellifera</a:t>
            </a:r>
            <a:r>
              <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t>, was designated as the State Insect of Arkansas because of its invaluable contribution to agriculture.  The official seal of the State of Arkansas even features a bee hive among its other symbols of industry.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45" name="Picture 21" descr="Youtube Channel Icon">
            <a:hlinkClick r:id="rId35" tooltip="UAEX Beekeeping"/>
            <a:extLst>
              <a:ext uri="{FF2B5EF4-FFF2-40B4-BE49-F238E27FC236}">
                <a16:creationId xmlns:a16="http://schemas.microsoft.com/office/drawing/2014/main" id="{B49B38CA-297E-4A78-BC58-F856EDEF8F62}"/>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6675" y="-24949150"/>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Twitter Icon ">
            <a:hlinkClick r:id="rId37" tooltip="UAEX Honey Bees "/>
            <a:extLst>
              <a:ext uri="{FF2B5EF4-FFF2-40B4-BE49-F238E27FC236}">
                <a16:creationId xmlns:a16="http://schemas.microsoft.com/office/drawing/2014/main" id="{05E1CE01-E7FF-4071-9C21-ED499B5A2C6A}"/>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58813" y="-24949150"/>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Get Started">
            <a:hlinkClick r:id="rId20"/>
            <a:extLst>
              <a:ext uri="{FF2B5EF4-FFF2-40B4-BE49-F238E27FC236}">
                <a16:creationId xmlns:a16="http://schemas.microsoft.com/office/drawing/2014/main" id="{1DCD799D-7626-491D-BCB3-FBFB1AE6509F}"/>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0097744" y="-21927788"/>
            <a:ext cx="3952875" cy="333375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Take a Beekeeping Class">
            <a:hlinkClick r:id="rId21"/>
            <a:extLst>
              <a:ext uri="{FF2B5EF4-FFF2-40B4-BE49-F238E27FC236}">
                <a16:creationId xmlns:a16="http://schemas.microsoft.com/office/drawing/2014/main" id="{02B60DEA-719C-4437-89C5-40302AB7DD2C}"/>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9943147" y="-18484500"/>
            <a:ext cx="3952875" cy="3333750"/>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Explore Honey Bees">
            <a:hlinkClick r:id="rId22"/>
            <a:extLst>
              <a:ext uri="{FF2B5EF4-FFF2-40B4-BE49-F238E27FC236}">
                <a16:creationId xmlns:a16="http://schemas.microsoft.com/office/drawing/2014/main" id="{298E1D7A-EB0C-42B3-A89A-E5977DC7312A}"/>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79375" y="-16811625"/>
            <a:ext cx="3952875" cy="333375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Learn All About Honey">
            <a:hlinkClick r:id="rId23"/>
            <a:extLst>
              <a:ext uri="{FF2B5EF4-FFF2-40B4-BE49-F238E27FC236}">
                <a16:creationId xmlns:a16="http://schemas.microsoft.com/office/drawing/2014/main" id="{BB94EB80-6B43-46B9-986D-162CEBB98DC2}"/>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5893371" y="-10925302"/>
            <a:ext cx="3952875" cy="3333750"/>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Bee Hive Pests &amp; Diseases">
            <a:hlinkClick r:id="rId24"/>
            <a:extLst>
              <a:ext uri="{FF2B5EF4-FFF2-40B4-BE49-F238E27FC236}">
                <a16:creationId xmlns:a16="http://schemas.microsoft.com/office/drawing/2014/main" id="{8D5982D3-CD6F-45DC-9AB9-B11C5050FB51}"/>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9854311" y="-11000867"/>
            <a:ext cx="3952875" cy="333375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Bees as Pollinators">
            <a:hlinkClick r:id="rId25"/>
            <a:extLst>
              <a:ext uri="{FF2B5EF4-FFF2-40B4-BE49-F238E27FC236}">
                <a16:creationId xmlns:a16="http://schemas.microsoft.com/office/drawing/2014/main" id="{F5A91B18-FE13-470A-93D2-8DE7A1AD14DE}"/>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9943147" y="-7591552"/>
            <a:ext cx="3952875" cy="333375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Africanized Bees">
            <a:hlinkClick r:id="rId29"/>
            <a:extLst>
              <a:ext uri="{FF2B5EF4-FFF2-40B4-BE49-F238E27FC236}">
                <a16:creationId xmlns:a16="http://schemas.microsoft.com/office/drawing/2014/main" id="{C760117F-F837-4F47-AB7F-F0EAB999CAC7}"/>
              </a:ext>
            </a:extLst>
          </p:cNvP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4436366" y="1538287"/>
            <a:ext cx="3629025" cy="3381375"/>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33" descr="Bee Lining">
            <a:hlinkClick r:id="rId30"/>
            <a:extLst>
              <a:ext uri="{FF2B5EF4-FFF2-40B4-BE49-F238E27FC236}">
                <a16:creationId xmlns:a16="http://schemas.microsoft.com/office/drawing/2014/main" id="{68E77D93-502F-488B-A538-E83193D47454}"/>
              </a:ext>
            </a:extLs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79375" y="10925175"/>
            <a:ext cx="28956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National 4-H Beekeeping Essay Contest">
            <a:hlinkClick r:id="rId31"/>
            <a:extLst>
              <a:ext uri="{FF2B5EF4-FFF2-40B4-BE49-F238E27FC236}">
                <a16:creationId xmlns:a16="http://schemas.microsoft.com/office/drawing/2014/main" id="{6CC383A4-D7BD-48C2-8913-46D38691E92F}"/>
              </a:ext>
            </a:extLst>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79375" y="13501688"/>
            <a:ext cx="3952875" cy="3333750"/>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35" descr="Beekeeping Publications">
            <a:hlinkClick r:id="rId32"/>
            <a:extLst>
              <a:ext uri="{FF2B5EF4-FFF2-40B4-BE49-F238E27FC236}">
                <a16:creationId xmlns:a16="http://schemas.microsoft.com/office/drawing/2014/main" id="{2768D7CB-CD15-4608-9B25-81C8438F3D2F}"/>
              </a:ext>
            </a:extLst>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79375" y="16944975"/>
            <a:ext cx="285750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UA Bee Blog">
            <a:hlinkClick r:id="rId33"/>
            <a:extLst>
              <a:ext uri="{FF2B5EF4-FFF2-40B4-BE49-F238E27FC236}">
                <a16:creationId xmlns:a16="http://schemas.microsoft.com/office/drawing/2014/main" id="{D13B5192-D026-4A86-995A-6E9CF69CB632}"/>
              </a:ext>
            </a:extLst>
          </p:cNvPr>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8315905" y="1538287"/>
            <a:ext cx="3952875" cy="3333750"/>
          </a:xfrm>
          <a:prstGeom prst="rect">
            <a:avLst/>
          </a:prstGeom>
          <a:noFill/>
          <a:extLst>
            <a:ext uri="{909E8E84-426E-40DD-AFC4-6F175D3DCCD1}">
              <a14:hiddenFill xmlns:a14="http://schemas.microsoft.com/office/drawing/2010/main">
                <a:solidFill>
                  <a:srgbClr val="FFFFFF"/>
                </a:solidFill>
              </a14:hiddenFill>
            </a:ext>
          </a:extLst>
        </p:spPr>
      </p:pic>
      <p:pic>
        <p:nvPicPr>
          <p:cNvPr id="1061" name="Picture 37" descr="Beekeeping Calendar">
            <a:hlinkClick r:id="rId34"/>
            <a:extLst>
              <a:ext uri="{FF2B5EF4-FFF2-40B4-BE49-F238E27FC236}">
                <a16:creationId xmlns:a16="http://schemas.microsoft.com/office/drawing/2014/main" id="{13DFC493-07FB-471E-A484-09B278862114}"/>
              </a:ext>
            </a:extLst>
          </p:cNvPr>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191265" y="1554829"/>
            <a:ext cx="3952875" cy="3333750"/>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Official Seal of the State of Arkansas">
            <a:extLst>
              <a:ext uri="{FF2B5EF4-FFF2-40B4-BE49-F238E27FC236}">
                <a16:creationId xmlns:a16="http://schemas.microsoft.com/office/drawing/2014/main" id="{837E41D9-F893-4B28-9A00-3486480AD271}"/>
              </a:ext>
            </a:extLst>
          </p:cNvPr>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95250" y="26150888"/>
            <a:ext cx="2971800" cy="297180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F04F33EB-18B7-417E-8F61-323476A643F2}"/>
              </a:ext>
            </a:extLst>
          </p:cNvPr>
          <p:cNvSpPr txBox="1"/>
          <p:nvPr/>
        </p:nvSpPr>
        <p:spPr>
          <a:xfrm>
            <a:off x="4427982" y="43934"/>
            <a:ext cx="9258300" cy="369332"/>
          </a:xfrm>
          <a:prstGeom prst="rect">
            <a:avLst/>
          </a:prstGeom>
          <a:noFill/>
        </p:spPr>
        <p:txBody>
          <a:bodyPr wrap="square">
            <a:spAutoFit/>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800" b="1" i="0" u="sng" strike="noStrike" cap="none" normalizeH="0" baseline="0" dirty="0">
                <a:ln>
                  <a:noFill/>
                </a:ln>
                <a:solidFill>
                  <a:srgbClr val="FFFFFF"/>
                </a:solidFill>
                <a:effectLst/>
                <a:latin typeface="Roboto" panose="02000000000000000000" pitchFamily="2" charset="0"/>
                <a:cs typeface="Open Sans" panose="020B0606030504020204" pitchFamily="34" charset="0"/>
                <a:hlinkClick r:id="rId27"/>
              </a:rPr>
              <a:t>Honey Plants</a:t>
            </a:r>
          </a:p>
        </p:txBody>
      </p:sp>
    </p:spTree>
    <p:extLst>
      <p:ext uri="{BB962C8B-B14F-4D97-AF65-F5344CB8AC3E}">
        <p14:creationId xmlns:p14="http://schemas.microsoft.com/office/powerpoint/2010/main" val="966781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BED652-B622-428F-823A-4F58CCD31497}"/>
              </a:ext>
            </a:extLst>
          </p:cNvPr>
          <p:cNvSpPr txBox="1"/>
          <p:nvPr/>
        </p:nvSpPr>
        <p:spPr>
          <a:xfrm>
            <a:off x="994299" y="736847"/>
            <a:ext cx="9135122" cy="4792402"/>
          </a:xfrm>
          <a:prstGeom prst="rect">
            <a:avLst/>
          </a:prstGeom>
          <a:solidFill>
            <a:srgbClr val="FFFF00"/>
          </a:solidFill>
        </p:spPr>
        <p:txBody>
          <a:bodyPr wrap="square">
            <a:spAutoFit/>
          </a:bodyPr>
          <a:lstStyle/>
          <a:p>
            <a:pPr marL="0" marR="0" algn="ctr">
              <a:lnSpc>
                <a:spcPct val="107000"/>
              </a:lnSpc>
              <a:spcBef>
                <a:spcPts val="0"/>
              </a:spcBef>
              <a:spcAft>
                <a:spcPts val="800"/>
              </a:spcAft>
            </a:pPr>
            <a:r>
              <a:rPr lang="en-US" sz="3600" b="1" i="1" dirty="0">
                <a:effectLst/>
                <a:latin typeface="Calibri" panose="020F0502020204030204" pitchFamily="34" charset="0"/>
                <a:ea typeface="Calibri" panose="020F0502020204030204" pitchFamily="34" charset="0"/>
                <a:cs typeface="Times New Roman" panose="02020603050405020304" pitchFamily="18" charset="0"/>
              </a:rPr>
              <a:t>Associated Country Women of the World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3600" b="1" i="1" dirty="0">
                <a:effectLst/>
                <a:latin typeface="Calibri" panose="020F0502020204030204" pitchFamily="34" charset="0"/>
                <a:ea typeface="Calibri" panose="020F0502020204030204" pitchFamily="34" charset="0"/>
                <a:cs typeface="Times New Roman" panose="02020603050405020304" pitchFamily="18" charset="0"/>
              </a:rPr>
              <a:t>Resolution 16 POLLINATOR PROTECTION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2800" b="1"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800" b="1" i="1" dirty="0">
                <a:effectLst/>
                <a:latin typeface="Calibri" panose="020F0502020204030204" pitchFamily="34" charset="0"/>
                <a:ea typeface="Calibri" panose="020F0502020204030204" pitchFamily="34" charset="0"/>
                <a:cs typeface="Times New Roman" panose="02020603050405020304" pitchFamily="18" charset="0"/>
              </a:rPr>
              <a:t>Be it resolved that ACWW societies and members urge their governments and research institutes to continue to identify and reduce specific drivers of insect pollinator decline, develop agricultural pollinator friendly practices, and promote greater public awareness of the role of insect pollination in global food production.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8342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02196A-9871-4BF9-B0F7-F5CB58BDB1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357" y="0"/>
            <a:ext cx="11070455" cy="6858000"/>
          </a:xfrm>
          <a:prstGeom prst="rect">
            <a:avLst/>
          </a:prstGeom>
        </p:spPr>
      </p:pic>
    </p:spTree>
    <p:extLst>
      <p:ext uri="{BB962C8B-B14F-4D97-AF65-F5344CB8AC3E}">
        <p14:creationId xmlns:p14="http://schemas.microsoft.com/office/powerpoint/2010/main" val="180459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CEBA87B-30A8-4769-9313-992F3A443145}"/>
              </a:ext>
            </a:extLst>
          </p:cNvPr>
          <p:cNvSpPr txBox="1"/>
          <p:nvPr/>
        </p:nvSpPr>
        <p:spPr>
          <a:xfrm>
            <a:off x="1136343" y="550416"/>
            <a:ext cx="9170632" cy="5428858"/>
          </a:xfrm>
          <a:prstGeom prst="rect">
            <a:avLst/>
          </a:prstGeom>
          <a:solidFill>
            <a:srgbClr val="FFFF00"/>
          </a:solidFill>
        </p:spPr>
        <p:txBody>
          <a:bodyPr wrap="square">
            <a:spAutoFit/>
          </a:bodyPr>
          <a:lstStyle/>
          <a:p>
            <a:pPr marL="342900" marR="0" lvl="0" indent="-342900">
              <a:lnSpc>
                <a:spcPct val="107000"/>
              </a:lnSpc>
              <a:spcBef>
                <a:spcPts val="200"/>
              </a:spcBef>
              <a:spcAft>
                <a:spcPts val="445"/>
              </a:spcAft>
              <a:buSzPts val="1000"/>
              <a:buFont typeface="Symbol" panose="05050102010706020507" pitchFamily="18" charset="2"/>
              <a:buChar char=""/>
              <a:tabLst>
                <a:tab pos="457200" algn="l"/>
              </a:tabLst>
            </a:pPr>
            <a:r>
              <a:rPr lang="en-US" sz="3600" b="1" i="1" u="sng" dirty="0">
                <a:solidFill>
                  <a:srgbClr val="808C5A"/>
                </a:solidFill>
                <a:effectLst/>
                <a:latin typeface="&amp;quot"/>
                <a:ea typeface="Times New Roman" panose="02020603050405020304" pitchFamily="18" charset="0"/>
                <a:cs typeface="Times New Roman" panose="02020603050405020304" pitchFamily="18" charset="0"/>
              </a:rPr>
              <a:t>Bees for Development, United Kingdom</a:t>
            </a:r>
            <a:endParaRPr lang="en-US" sz="2000" b="1" i="1" u="sng"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1500"/>
              </a:spcAft>
            </a:pPr>
            <a:endParaRPr lang="en-US" sz="2400" u="sng" dirty="0">
              <a:solidFill>
                <a:srgbClr val="737D50"/>
              </a:solidFill>
              <a:effectLst/>
              <a:latin typeface="Arial" panose="020B0604020202020204" pitchFamily="34" charset="0"/>
              <a:ea typeface="Calibri" panose="020F0502020204030204" pitchFamily="34" charset="0"/>
              <a:cs typeface="Times New Roman" panose="02020603050405020304" pitchFamily="18" charset="0"/>
              <a:hlinkClick r:id="rId3"/>
            </a:endParaRPr>
          </a:p>
          <a:p>
            <a:pPr marL="0" marR="0">
              <a:lnSpc>
                <a:spcPct val="107000"/>
              </a:lnSpc>
              <a:spcBef>
                <a:spcPts val="0"/>
              </a:spcBef>
              <a:spcAft>
                <a:spcPts val="1500"/>
              </a:spcAft>
            </a:pPr>
            <a:r>
              <a:rPr lang="en-US" sz="2400" u="sng" dirty="0">
                <a:solidFill>
                  <a:srgbClr val="737D50"/>
                </a:solidFill>
                <a:effectLst/>
                <a:latin typeface="Arial" panose="020B0604020202020204" pitchFamily="34" charset="0"/>
                <a:ea typeface="Calibri" panose="020F0502020204030204" pitchFamily="34" charset="0"/>
                <a:cs typeface="Times New Roman" panose="02020603050405020304" pitchFamily="18" charset="0"/>
                <a:hlinkClick r:id="rId3"/>
              </a:rPr>
              <a:t>Bees for Development</a:t>
            </a:r>
            <a:r>
              <a:rPr lang="en-US" sz="2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is an international organization that utilizes beekeeping as a tool to alleviate poverty and retain biodiversity around the world. </a:t>
            </a:r>
          </a:p>
          <a:p>
            <a:pPr marL="0" marR="0">
              <a:lnSpc>
                <a:spcPct val="107000"/>
              </a:lnSpc>
              <a:spcBef>
                <a:spcPts val="0"/>
              </a:spcBef>
              <a:spcAft>
                <a:spcPts val="1500"/>
              </a:spcAft>
            </a:pPr>
            <a:r>
              <a:rPr lang="en-US" sz="2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They work in over 50 countries within local communities, and implement sustainable beekeeping techniques that use only local bees and local resources. </a:t>
            </a:r>
          </a:p>
          <a:p>
            <a:pPr marL="0" marR="0">
              <a:lnSpc>
                <a:spcPct val="107000"/>
              </a:lnSpc>
              <a:spcBef>
                <a:spcPts val="0"/>
              </a:spcBef>
              <a:spcAft>
                <a:spcPts val="1500"/>
              </a:spcAft>
            </a:pPr>
            <a:r>
              <a:rPr lang="en-US" sz="2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They have an open-access information portal that provides information on bees and beekeeping worldwide.</a:t>
            </a:r>
          </a:p>
          <a:p>
            <a:pPr marL="0" marR="0">
              <a:lnSpc>
                <a:spcPct val="107000"/>
              </a:lnSpc>
              <a:spcBef>
                <a:spcPts val="0"/>
              </a:spcBef>
              <a:spcAft>
                <a:spcPts val="1500"/>
              </a:spcAft>
            </a:pPr>
            <a:endParaRPr lang="en-US" sz="2400" dirty="0">
              <a:solidFill>
                <a:srgbClr val="333333"/>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7945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51988D-1CA8-4A3E-942B-0E4A9885E149}"/>
              </a:ext>
            </a:extLst>
          </p:cNvPr>
          <p:cNvSpPr txBox="1"/>
          <p:nvPr/>
        </p:nvSpPr>
        <p:spPr>
          <a:xfrm>
            <a:off x="1012723" y="1650144"/>
            <a:ext cx="10589342" cy="3785652"/>
          </a:xfrm>
          <a:prstGeom prst="rect">
            <a:avLst/>
          </a:prstGeom>
          <a:solidFill>
            <a:srgbClr val="FFFF00"/>
          </a:solidFill>
        </p:spPr>
        <p:txBody>
          <a:bodyPr wrap="square" anchor="ctr">
            <a:spAutoFit/>
          </a:bodyPr>
          <a:lstStyle/>
          <a:p>
            <a:r>
              <a:rPr lang="en-US" sz="4800" dirty="0"/>
              <a:t>Worldwide, approximately 1,000 plants grown for food, beverages, fibers, spices and medicines need to be pollinated by animals in order to produce the resources on which we depend. </a:t>
            </a:r>
          </a:p>
        </p:txBody>
      </p:sp>
    </p:spTree>
    <p:extLst>
      <p:ext uri="{BB962C8B-B14F-4D97-AF65-F5344CB8AC3E}">
        <p14:creationId xmlns:p14="http://schemas.microsoft.com/office/powerpoint/2010/main" val="1878229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579AF5-6AC9-4071-910A-206BCA8DA51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32000" y="628650"/>
            <a:ext cx="8128000" cy="5600700"/>
          </a:xfrm>
          <a:prstGeom prst="rect">
            <a:avLst/>
          </a:prstGeom>
        </p:spPr>
      </p:pic>
      <p:sp>
        <p:nvSpPr>
          <p:cNvPr id="4" name="TextBox 3">
            <a:extLst>
              <a:ext uri="{FF2B5EF4-FFF2-40B4-BE49-F238E27FC236}">
                <a16:creationId xmlns:a16="http://schemas.microsoft.com/office/drawing/2014/main" id="{0BD6D9EB-6B84-482E-A236-0F61C8288091}"/>
              </a:ext>
            </a:extLst>
          </p:cNvPr>
          <p:cNvSpPr txBox="1"/>
          <p:nvPr/>
        </p:nvSpPr>
        <p:spPr>
          <a:xfrm>
            <a:off x="2032000" y="6229350"/>
            <a:ext cx="8128000" cy="230832"/>
          </a:xfrm>
          <a:prstGeom prst="rect">
            <a:avLst/>
          </a:prstGeom>
          <a:noFill/>
        </p:spPr>
        <p:txBody>
          <a:bodyPr wrap="square" rtlCol="0">
            <a:spAutoFit/>
          </a:bodyPr>
          <a:lstStyle/>
          <a:p>
            <a:r>
              <a:rPr lang="en-US" sz="900">
                <a:hlinkClick r:id="rId3" tooltip="https://www.newsofmillcreek.com/content/you-too-can-bee-pollinator-gardener-whistling-gardener"/>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2630140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1A7C41-96B6-4391-B221-5815F0E20533}"/>
              </a:ext>
            </a:extLst>
          </p:cNvPr>
          <p:cNvSpPr txBox="1"/>
          <p:nvPr/>
        </p:nvSpPr>
        <p:spPr>
          <a:xfrm>
            <a:off x="829024" y="0"/>
            <a:ext cx="10778245" cy="6609502"/>
          </a:xfrm>
          <a:prstGeom prst="rect">
            <a:avLst/>
          </a:prstGeom>
          <a:solidFill>
            <a:srgbClr val="FFFF00"/>
          </a:solidFill>
        </p:spPr>
        <p:txBody>
          <a:bodyPr wrap="square">
            <a:spAutoFit/>
          </a:bodyPr>
          <a:lstStyle/>
          <a:p>
            <a:pPr marL="0" marR="0">
              <a:lnSpc>
                <a:spcPct val="107000"/>
              </a:lnSpc>
              <a:spcBef>
                <a:spcPts val="0"/>
              </a:spcBef>
              <a:spcAft>
                <a:spcPts val="800"/>
              </a:spcAft>
            </a:pPr>
            <a:endParaRPr lang="en-US" sz="36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600" dirty="0">
                <a:ea typeface="Calibri" panose="020F0502020204030204" pitchFamily="34" charset="0"/>
                <a:cs typeface="Times New Roman" panose="02020603050405020304" pitchFamily="18" charset="0"/>
              </a:rPr>
              <a:t>		</a:t>
            </a:r>
            <a:endParaRPr lang="en-US" sz="36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600" dirty="0">
                <a:effectLst/>
                <a:ea typeface="Calibri" panose="020F0502020204030204" pitchFamily="34" charset="0"/>
                <a:cs typeface="Times New Roman" panose="02020603050405020304" pitchFamily="18" charset="0"/>
              </a:rPr>
              <a:t>By donating $1.00 (one dollar) per </a:t>
            </a:r>
            <a:r>
              <a:rPr lang="en-US" sz="3600" dirty="0">
                <a:ea typeface="Calibri" panose="020F0502020204030204" pitchFamily="34" charset="0"/>
                <a:cs typeface="Times New Roman" panose="02020603050405020304" pitchFamily="18" charset="0"/>
              </a:rPr>
              <a:t>member </a:t>
            </a:r>
            <a:r>
              <a:rPr lang="en-US" sz="3600" dirty="0">
                <a:effectLst/>
                <a:ea typeface="Calibri" panose="020F0502020204030204" pitchFamily="34" charset="0"/>
                <a:cs typeface="Times New Roman" panose="02020603050405020304" pitchFamily="18" charset="0"/>
              </a:rPr>
              <a:t>toward providing bee hives for </a:t>
            </a:r>
            <a:r>
              <a:rPr lang="en-US" sz="3600" i="1" u="sng" dirty="0">
                <a:effectLst/>
                <a:ea typeface="Calibri" panose="020F0502020204030204" pitchFamily="34" charset="0"/>
                <a:cs typeface="Times New Roman" panose="02020603050405020304" pitchFamily="18" charset="0"/>
              </a:rPr>
              <a:t>Bees for Development </a:t>
            </a:r>
            <a:r>
              <a:rPr lang="en-US" sz="3600" dirty="0">
                <a:effectLst/>
                <a:ea typeface="Calibri" panose="020F0502020204030204" pitchFamily="34" charset="0"/>
                <a:cs typeface="Times New Roman" panose="02020603050405020304" pitchFamily="18" charset="0"/>
              </a:rPr>
              <a:t>– one hive and educational material sent to other countries averages $70 per hive. </a:t>
            </a:r>
          </a:p>
          <a:p>
            <a:pPr marL="0" marR="0">
              <a:lnSpc>
                <a:spcPct val="107000"/>
              </a:lnSpc>
              <a:spcBef>
                <a:spcPts val="0"/>
              </a:spcBef>
              <a:spcAft>
                <a:spcPts val="800"/>
              </a:spcAft>
            </a:pPr>
            <a:endParaRPr lang="en-US" sz="3600" dirty="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3600" b="1" i="1" dirty="0">
                <a:effectLst/>
                <a:ea typeface="Calibri" panose="020F0502020204030204" pitchFamily="34" charset="0"/>
                <a:cs typeface="Times New Roman" panose="02020603050405020304" pitchFamily="18" charset="0"/>
              </a:rPr>
              <a:t>We WILL Make a Difference</a:t>
            </a:r>
          </a:p>
          <a:p>
            <a:pPr marL="0" marR="0">
              <a:lnSpc>
                <a:spcPct val="107000"/>
              </a:lnSpc>
              <a:spcBef>
                <a:spcPts val="0"/>
              </a:spcBef>
              <a:spcAft>
                <a:spcPts val="800"/>
              </a:spcAft>
            </a:pPr>
            <a:endParaRPr lang="en-US" sz="36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3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1666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02C204A-B544-4203-BC4E-A87542B2FF20}"/>
              </a:ext>
            </a:extLst>
          </p:cNvPr>
          <p:cNvSpPr txBox="1"/>
          <p:nvPr/>
        </p:nvSpPr>
        <p:spPr>
          <a:xfrm>
            <a:off x="457200" y="0"/>
            <a:ext cx="11391089" cy="7171194"/>
          </a:xfrm>
          <a:prstGeom prst="rect">
            <a:avLst/>
          </a:prstGeom>
          <a:solidFill>
            <a:srgbClr val="FFFF00"/>
          </a:solidFill>
        </p:spPr>
        <p:txBody>
          <a:bodyPr wrap="square">
            <a:spAutoFit/>
          </a:bodyPr>
          <a:lstStyle/>
          <a:p>
            <a:pPr algn="ctr"/>
            <a:r>
              <a:rPr lang="en-US" sz="4000" dirty="0"/>
              <a:t>How Bees for Development </a:t>
            </a:r>
          </a:p>
          <a:p>
            <a:pPr algn="ctr"/>
            <a:r>
              <a:rPr lang="en-US" sz="4000" dirty="0"/>
              <a:t>made lives better with Bees 2020</a:t>
            </a:r>
          </a:p>
          <a:p>
            <a:pPr marL="285750" indent="-285750">
              <a:buFont typeface="Arial" panose="020B0604020202020204" pitchFamily="34" charset="0"/>
              <a:buChar char="•"/>
            </a:pPr>
            <a:endParaRPr lang="en-US" sz="4000" dirty="0"/>
          </a:p>
          <a:p>
            <a:pPr marL="285750" indent="-285750">
              <a:buFont typeface="Arial" panose="020B0604020202020204" pitchFamily="34" charset="0"/>
              <a:buChar char="•"/>
            </a:pPr>
            <a:r>
              <a:rPr lang="en-US" sz="3200" dirty="0"/>
              <a:t>1500 bee colonies were established in cashew and citrus orchards in Ghana </a:t>
            </a:r>
          </a:p>
          <a:p>
            <a:pPr marL="285750" indent="-285750">
              <a:buFont typeface="Arial" panose="020B0604020202020204" pitchFamily="34" charset="0"/>
              <a:buChar char="•"/>
            </a:pPr>
            <a:r>
              <a:rPr lang="en-US" sz="3200" dirty="0"/>
              <a:t>38,000 bee tree seedlings were planted in Ethiopia</a:t>
            </a:r>
          </a:p>
          <a:p>
            <a:pPr marL="285750" indent="-285750">
              <a:buFont typeface="Arial" panose="020B0604020202020204" pitchFamily="34" charset="0"/>
              <a:buChar char="•"/>
            </a:pPr>
            <a:r>
              <a:rPr lang="en-US" sz="3200" dirty="0"/>
              <a:t> 450 people in Ethiopia became new beekeepers </a:t>
            </a:r>
          </a:p>
          <a:p>
            <a:pPr marL="285750" indent="-285750">
              <a:buFont typeface="Arial" panose="020B0604020202020204" pitchFamily="34" charset="0"/>
              <a:buChar char="•"/>
            </a:pPr>
            <a:r>
              <a:rPr lang="en-US" sz="3200" dirty="0"/>
              <a:t>144 landless youth completed beekeeping training in Ethiopia </a:t>
            </a:r>
          </a:p>
          <a:p>
            <a:pPr marL="285750" indent="-285750">
              <a:buFont typeface="Arial" panose="020B0604020202020204" pitchFamily="34" charset="0"/>
              <a:buChar char="•"/>
            </a:pPr>
            <a:r>
              <a:rPr lang="en-US" sz="3200" dirty="0"/>
              <a:t>300 families in Ethiopia gained from land restoration across two sites</a:t>
            </a:r>
          </a:p>
          <a:p>
            <a:pPr marL="285750" indent="-285750">
              <a:buFont typeface="Arial" panose="020B0604020202020204" pitchFamily="34" charset="0"/>
              <a:buChar char="•"/>
            </a:pPr>
            <a:r>
              <a:rPr lang="en-US" sz="3200" dirty="0"/>
              <a:t> 391 people became beekeepers near </a:t>
            </a:r>
            <a:r>
              <a:rPr lang="en-US" sz="3200" dirty="0" err="1"/>
              <a:t>Digya</a:t>
            </a:r>
            <a:r>
              <a:rPr lang="en-US" sz="3200" dirty="0"/>
              <a:t> National Park in Ghana 90 beekeeper-mentoring relationships established in Ethiopia </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2672356970"/>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61F0AC-B423-4A11-AB6B-DCCC8783707A}"/>
              </a:ext>
            </a:extLst>
          </p:cNvPr>
          <p:cNvSpPr txBox="1"/>
          <p:nvPr/>
        </p:nvSpPr>
        <p:spPr>
          <a:xfrm>
            <a:off x="577049" y="1260628"/>
            <a:ext cx="11008310" cy="4524315"/>
          </a:xfrm>
          <a:prstGeom prst="rect">
            <a:avLst/>
          </a:prstGeom>
          <a:solidFill>
            <a:srgbClr val="FFFF00"/>
          </a:solidFill>
        </p:spPr>
        <p:txBody>
          <a:bodyPr wrap="square">
            <a:spAutoFit/>
          </a:bodyPr>
          <a:lstStyle/>
          <a:p>
            <a:pPr marL="285750" indent="-285750">
              <a:buFont typeface="Arial" panose="020B0604020202020204" pitchFamily="34" charset="0"/>
              <a:buChar char="•"/>
            </a:pPr>
            <a:r>
              <a:rPr lang="en-US" sz="3600" dirty="0"/>
              <a:t>964 local-style hives were made by beekeepers in projects in Ghana </a:t>
            </a:r>
          </a:p>
          <a:p>
            <a:pPr marL="285750" indent="-285750">
              <a:buFont typeface="Arial" panose="020B0604020202020204" pitchFamily="34" charset="0"/>
              <a:buChar char="•"/>
            </a:pPr>
            <a:r>
              <a:rPr lang="en-US" sz="3600" dirty="0"/>
              <a:t>32 people with disabilities became beekeepers in Uganda </a:t>
            </a:r>
          </a:p>
          <a:p>
            <a:pPr marL="285750" indent="-285750">
              <a:buFont typeface="Arial" panose="020B0604020202020204" pitchFamily="34" charset="0"/>
              <a:buChar char="•"/>
            </a:pPr>
            <a:r>
              <a:rPr lang="en-US" sz="3600" dirty="0"/>
              <a:t>46 people from this many nations joined our webinars 55 people in Uganda were trained in beeswax processing</a:t>
            </a:r>
          </a:p>
          <a:p>
            <a:pPr marL="285750" indent="-285750">
              <a:buFont typeface="Arial" panose="020B0604020202020204" pitchFamily="34" charset="0"/>
              <a:buChar char="•"/>
            </a:pPr>
            <a:r>
              <a:rPr lang="en-US" sz="3600" dirty="0"/>
              <a:t>60 hectares of land are being restored in Ethiopia </a:t>
            </a:r>
          </a:p>
          <a:p>
            <a:pPr marL="285750" indent="-285750">
              <a:buFont typeface="Arial" panose="020B0604020202020204" pitchFamily="34" charset="0"/>
              <a:buChar char="•"/>
            </a:pPr>
            <a:r>
              <a:rPr lang="en-US" sz="3600" dirty="0"/>
              <a:t>60 people from this many nations sought our advice </a:t>
            </a:r>
          </a:p>
        </p:txBody>
      </p:sp>
    </p:spTree>
    <p:extLst>
      <p:ext uri="{BB962C8B-B14F-4D97-AF65-F5344CB8AC3E}">
        <p14:creationId xmlns:p14="http://schemas.microsoft.com/office/powerpoint/2010/main" val="2482971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7EB44F-FDC3-4ECB-B408-7442B58979A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71347" y="976544"/>
            <a:ext cx="9277165" cy="4944862"/>
          </a:xfrm>
          <a:prstGeom prst="rect">
            <a:avLst/>
          </a:prstGeom>
          <a:noFill/>
          <a:ln>
            <a:noFill/>
          </a:ln>
        </p:spPr>
      </p:pic>
    </p:spTree>
    <p:extLst>
      <p:ext uri="{BB962C8B-B14F-4D97-AF65-F5344CB8AC3E}">
        <p14:creationId xmlns:p14="http://schemas.microsoft.com/office/powerpoint/2010/main" val="3040206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FCA246-4230-4522-A626-30F23B0F01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309" y="-71021"/>
            <a:ext cx="11996691" cy="7031114"/>
          </a:xfrm>
          <a:prstGeom prst="rect">
            <a:avLst/>
          </a:prstGeom>
        </p:spPr>
      </p:pic>
    </p:spTree>
    <p:extLst>
      <p:ext uri="{BB962C8B-B14F-4D97-AF65-F5344CB8AC3E}">
        <p14:creationId xmlns:p14="http://schemas.microsoft.com/office/powerpoint/2010/main" val="322239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5D0F30-5875-460E-8E7B-D2446A405476}"/>
              </a:ext>
            </a:extLst>
          </p:cNvPr>
          <p:cNvSpPr txBox="1"/>
          <p:nvPr/>
        </p:nvSpPr>
        <p:spPr>
          <a:xfrm>
            <a:off x="651753" y="0"/>
            <a:ext cx="10398868" cy="6842194"/>
          </a:xfrm>
          <a:prstGeom prst="rect">
            <a:avLst/>
          </a:prstGeom>
          <a:solidFill>
            <a:srgbClr val="FFFF00"/>
          </a:solidFill>
        </p:spPr>
        <p:txBody>
          <a:bodyPr wrap="square">
            <a:spAutoFit/>
          </a:bodyPr>
          <a:lstStyle/>
          <a:p>
            <a:pPr marL="0" marR="0">
              <a:lnSpc>
                <a:spcPct val="107000"/>
              </a:lnSpc>
              <a:spcBef>
                <a:spcPts val="0"/>
              </a:spcBef>
              <a:spcAft>
                <a:spcPts val="0"/>
              </a:spcAft>
            </a:pPr>
            <a:endParaRPr lang="en-US" sz="3200" dirty="0">
              <a:solidFill>
                <a:srgbClr val="3C3330"/>
              </a:solidFill>
              <a:effectLst/>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3200" dirty="0">
                <a:solidFill>
                  <a:srgbClr val="3C3330"/>
                </a:solidFill>
                <a:effectLst/>
                <a:ea typeface="Times New Roman" panose="02020603050405020304" pitchFamily="18" charset="0"/>
                <a:cs typeface="Times New Roman" panose="02020603050405020304" pitchFamily="18" charset="0"/>
              </a:rPr>
              <a:t>A Heifer honeybee gift donation includes a bee package, hive, box and training in beekeeping techniques. When you buy bees for a family in need, your gift:</a:t>
            </a:r>
          </a:p>
          <a:p>
            <a:pPr marL="0" marR="0">
              <a:lnSpc>
                <a:spcPct val="107000"/>
              </a:lnSpc>
              <a:spcBef>
                <a:spcPts val="0"/>
              </a:spcBef>
              <a:spcAft>
                <a:spcPts val="0"/>
              </a:spcAft>
            </a:pPr>
            <a:endParaRPr lang="en-US" sz="32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800"/>
              </a:spcAft>
              <a:buSzPts val="1000"/>
              <a:tabLst>
                <a:tab pos="457200" algn="l"/>
              </a:tabLst>
            </a:pPr>
            <a:r>
              <a:rPr lang="en-US" sz="3200" dirty="0">
                <a:solidFill>
                  <a:srgbClr val="3C3330"/>
                </a:solidFill>
                <a:effectLst/>
                <a:ea typeface="Times New Roman" panose="02020603050405020304" pitchFamily="18" charset="0"/>
                <a:cs typeface="Times New Roman" panose="02020603050405020304" pitchFamily="18" charset="0"/>
              </a:rPr>
              <a:t>Increases the global honeybee population to support the environment</a:t>
            </a:r>
            <a:endParaRPr lang="en-US" sz="3200" dirty="0">
              <a:solidFill>
                <a:srgbClr val="3C3330"/>
              </a:solidFill>
              <a:effectLst/>
              <a:ea typeface="Calibri" panose="020F0502020204030204" pitchFamily="34" charset="0"/>
              <a:cs typeface="Times New Roman" panose="02020603050405020304" pitchFamily="18" charset="0"/>
            </a:endParaRPr>
          </a:p>
          <a:p>
            <a:pPr marR="0" lvl="0">
              <a:lnSpc>
                <a:spcPct val="107000"/>
              </a:lnSpc>
              <a:spcBef>
                <a:spcPts val="0"/>
              </a:spcBef>
              <a:spcAft>
                <a:spcPts val="800"/>
              </a:spcAft>
              <a:buSzPts val="1000"/>
              <a:tabLst>
                <a:tab pos="457200" algn="l"/>
              </a:tabLst>
            </a:pPr>
            <a:r>
              <a:rPr lang="en-US" sz="3200" dirty="0">
                <a:solidFill>
                  <a:srgbClr val="3C3330"/>
                </a:solidFill>
                <a:effectLst/>
                <a:ea typeface="Times New Roman" panose="02020603050405020304" pitchFamily="18" charset="0"/>
                <a:cs typeface="Times New Roman" panose="02020603050405020304" pitchFamily="18" charset="0"/>
              </a:rPr>
              <a:t>Boosts income through sales of honey, wax and pollen</a:t>
            </a:r>
            <a:endParaRPr lang="en-US" sz="3200" dirty="0">
              <a:solidFill>
                <a:srgbClr val="3C3330"/>
              </a:solidFill>
              <a:effectLst/>
              <a:ea typeface="Calibri" panose="020F0502020204030204" pitchFamily="34" charset="0"/>
              <a:cs typeface="Times New Roman" panose="02020603050405020304" pitchFamily="18" charset="0"/>
            </a:endParaRPr>
          </a:p>
          <a:p>
            <a:pPr marR="0" lvl="0">
              <a:lnSpc>
                <a:spcPct val="107000"/>
              </a:lnSpc>
              <a:spcBef>
                <a:spcPts val="0"/>
              </a:spcBef>
              <a:spcAft>
                <a:spcPts val="800"/>
              </a:spcAft>
              <a:buSzPts val="1000"/>
              <a:tabLst>
                <a:tab pos="457200" algn="l"/>
              </a:tabLst>
            </a:pPr>
            <a:r>
              <a:rPr lang="en-US" sz="3200" dirty="0">
                <a:solidFill>
                  <a:srgbClr val="3C3330"/>
                </a:solidFill>
                <a:effectLst/>
                <a:ea typeface="Times New Roman" panose="02020603050405020304" pitchFamily="18" charset="0"/>
                <a:cs typeface="Times New Roman" panose="02020603050405020304" pitchFamily="18" charset="0"/>
              </a:rPr>
              <a:t>Stimulates growth of the family’s crops through pollination</a:t>
            </a:r>
          </a:p>
          <a:p>
            <a:pPr marR="0" lvl="0">
              <a:lnSpc>
                <a:spcPct val="107000"/>
              </a:lnSpc>
              <a:spcBef>
                <a:spcPts val="0"/>
              </a:spcBef>
              <a:spcAft>
                <a:spcPts val="800"/>
              </a:spcAft>
              <a:buSzPts val="1000"/>
              <a:tabLst>
                <a:tab pos="457200" algn="l"/>
              </a:tabLst>
            </a:pPr>
            <a:endParaRPr lang="en-US" sz="3200" dirty="0">
              <a:ea typeface="Calibri" panose="020F0502020204030204" pitchFamily="34" charset="0"/>
              <a:cs typeface="Times New Roman" panose="02020603050405020304" pitchFamily="18" charset="0"/>
            </a:endParaRPr>
          </a:p>
          <a:p>
            <a:pPr marR="0" lvl="0" algn="ctr">
              <a:lnSpc>
                <a:spcPct val="107000"/>
              </a:lnSpc>
              <a:spcBef>
                <a:spcPts val="0"/>
              </a:spcBef>
              <a:spcAft>
                <a:spcPts val="800"/>
              </a:spcAft>
              <a:buSzPts val="1000"/>
              <a:tabLst>
                <a:tab pos="457200" algn="l"/>
              </a:tabLst>
            </a:pPr>
            <a:r>
              <a:rPr lang="en-US" sz="3200" b="1" i="1" dirty="0">
                <a:effectLst/>
                <a:ea typeface="Calibri" panose="020F0502020204030204" pitchFamily="34" charset="0"/>
                <a:cs typeface="Times New Roman" panose="02020603050405020304" pitchFamily="18" charset="0"/>
              </a:rPr>
              <a:t>Heifer International will provide one beehive for $30.</a:t>
            </a:r>
            <a:endParaRPr lang="en-US" sz="3200" b="1" i="1" dirty="0">
              <a:solidFill>
                <a:srgbClr val="3C3330"/>
              </a:solidFill>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endParaRPr lang="en-US" sz="2800" dirty="0">
              <a:solidFill>
                <a:srgbClr val="3C333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7976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exican honeybee farmers">
            <a:extLst>
              <a:ext uri="{FF2B5EF4-FFF2-40B4-BE49-F238E27FC236}">
                <a16:creationId xmlns:a16="http://schemas.microsoft.com/office/drawing/2014/main" id="{1B371AC6-1680-42F1-A718-C366C664C34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33500" y="-3709987"/>
            <a:ext cx="9525000" cy="14277975"/>
          </a:xfrm>
          <a:prstGeom prst="rect">
            <a:avLst/>
          </a:prstGeom>
          <a:noFill/>
          <a:ln>
            <a:noFill/>
          </a:ln>
        </p:spPr>
      </p:pic>
    </p:spTree>
    <p:extLst>
      <p:ext uri="{BB962C8B-B14F-4D97-AF65-F5344CB8AC3E}">
        <p14:creationId xmlns:p14="http://schemas.microsoft.com/office/powerpoint/2010/main" val="1972523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1BEE0-7AAE-4648-AE85-6069ED781F65}"/>
              </a:ext>
            </a:extLst>
          </p:cNvPr>
          <p:cNvSpPr>
            <a:spLocks noGrp="1"/>
          </p:cNvSpPr>
          <p:nvPr>
            <p:ph type="title"/>
          </p:nvPr>
        </p:nvSpPr>
        <p:spPr>
          <a:xfrm>
            <a:off x="838200" y="365125"/>
            <a:ext cx="10515600" cy="5724957"/>
          </a:xfrm>
        </p:spPr>
        <p:txBody>
          <a:bodyPr>
            <a:normAutofit fontScale="90000"/>
          </a:bodyPr>
          <a:lstStyle/>
          <a:p>
            <a:r>
              <a:rPr lang="en-US" sz="3600" dirty="0">
                <a:latin typeface="Arial Black" panose="020B0A04020102020204" pitchFamily="34" charset="0"/>
              </a:rPr>
              <a:t>	</a:t>
            </a:r>
            <a:br>
              <a:rPr lang="en-US" sz="3600" dirty="0">
                <a:latin typeface="Arial Black" panose="020B0A04020102020204" pitchFamily="34" charset="0"/>
              </a:rPr>
            </a:br>
            <a:br>
              <a:rPr lang="en-US" sz="3600" dirty="0">
                <a:latin typeface="Arial Black" panose="020B0A04020102020204" pitchFamily="34" charset="0"/>
              </a:rPr>
            </a:br>
            <a:r>
              <a:rPr lang="en-US" sz="3600" dirty="0">
                <a:latin typeface="Arial Black" panose="020B0A04020102020204" pitchFamily="34" charset="0"/>
              </a:rPr>
              <a:t>	</a:t>
            </a:r>
            <a:br>
              <a:rPr lang="en-US" sz="3600" dirty="0">
                <a:latin typeface="Arial Black" panose="020B0A04020102020204" pitchFamily="34" charset="0"/>
              </a:rPr>
            </a:br>
            <a:r>
              <a:rPr lang="en-US" sz="3600" dirty="0">
                <a:latin typeface="Arial Black" panose="020B0A04020102020204" pitchFamily="34" charset="0"/>
              </a:rPr>
              <a:t>	</a:t>
            </a:r>
            <a:br>
              <a:rPr lang="en-US" sz="3600" dirty="0">
                <a:latin typeface="Arial Black" panose="020B0A04020102020204" pitchFamily="34" charset="0"/>
              </a:rPr>
            </a:br>
            <a:r>
              <a:rPr lang="en-US" sz="3600" dirty="0">
                <a:latin typeface="Arial Black" panose="020B0A04020102020204" pitchFamily="34" charset="0"/>
              </a:rPr>
              <a:t>		</a:t>
            </a:r>
            <a:r>
              <a:rPr lang="en-US" sz="6700" dirty="0">
                <a:solidFill>
                  <a:srgbClr val="0070C0"/>
                </a:solidFill>
                <a:latin typeface="Arial Black" panose="020B0A04020102020204" pitchFamily="34" charset="0"/>
              </a:rPr>
              <a:t>N</a:t>
            </a:r>
            <a:r>
              <a:rPr lang="en-US" sz="3600" dirty="0">
                <a:latin typeface="Arial Black" panose="020B0A04020102020204" pitchFamily="34" charset="0"/>
              </a:rPr>
              <a:t>ationally Educate</a:t>
            </a:r>
            <a:br>
              <a:rPr lang="en-US" sz="3600" dirty="0">
                <a:latin typeface="Arial Black" panose="020B0A04020102020204" pitchFamily="34" charset="0"/>
              </a:rPr>
            </a:br>
            <a:r>
              <a:rPr lang="en-US" sz="3600" dirty="0">
                <a:latin typeface="Arial Black" panose="020B0A04020102020204" pitchFamily="34" charset="0"/>
              </a:rPr>
              <a:t>			</a:t>
            </a:r>
            <a:r>
              <a:rPr lang="en-US" sz="6700" dirty="0">
                <a:solidFill>
                  <a:srgbClr val="0070C0"/>
                </a:solidFill>
                <a:latin typeface="Arial Black" panose="020B0A04020102020204" pitchFamily="34" charset="0"/>
              </a:rPr>
              <a:t>V</a:t>
            </a:r>
            <a:r>
              <a:rPr lang="en-US" sz="3600" dirty="0">
                <a:latin typeface="Arial Black" panose="020B0A04020102020204" pitchFamily="34" charset="0"/>
              </a:rPr>
              <a:t>oluntarily Donate</a:t>
            </a:r>
            <a:br>
              <a:rPr lang="en-US" sz="3600" dirty="0">
                <a:latin typeface="Arial Black" panose="020B0A04020102020204" pitchFamily="34" charset="0"/>
              </a:rPr>
            </a:br>
            <a:r>
              <a:rPr lang="en-US" sz="3600" dirty="0">
                <a:latin typeface="Arial Black" panose="020B0A04020102020204" pitchFamily="34" charset="0"/>
              </a:rPr>
              <a:t>		     		</a:t>
            </a:r>
            <a:r>
              <a:rPr lang="en-US" sz="6700" dirty="0">
                <a:solidFill>
                  <a:srgbClr val="0070C0"/>
                </a:solidFill>
                <a:latin typeface="Arial Black" panose="020B0A04020102020204" pitchFamily="34" charset="0"/>
              </a:rPr>
              <a:t>O</a:t>
            </a:r>
            <a:r>
              <a:rPr lang="en-US" sz="3600" dirty="0">
                <a:latin typeface="Arial Black" panose="020B0A04020102020204" pitchFamily="34" charset="0"/>
              </a:rPr>
              <a:t>penly Advocate</a:t>
            </a:r>
            <a:br>
              <a:rPr lang="en-US" sz="3600" dirty="0">
                <a:latin typeface="Arial Black" panose="020B0A04020102020204" pitchFamily="34" charset="0"/>
              </a:rPr>
            </a:br>
            <a:r>
              <a:rPr lang="en-US" sz="3600" dirty="0">
                <a:latin typeface="Arial Black" panose="020B0A04020102020204" pitchFamily="34" charset="0"/>
              </a:rPr>
              <a:t>			    		</a:t>
            </a:r>
            <a:r>
              <a:rPr lang="en-US" sz="6700" dirty="0">
                <a:solidFill>
                  <a:srgbClr val="0070C0"/>
                </a:solidFill>
                <a:latin typeface="Arial Black" panose="020B0A04020102020204" pitchFamily="34" charset="0"/>
              </a:rPr>
              <a:t>N</a:t>
            </a:r>
            <a:r>
              <a:rPr lang="en-US" sz="3600" dirty="0">
                <a:latin typeface="Arial Black" panose="020B0A04020102020204" pitchFamily="34" charset="0"/>
              </a:rPr>
              <a:t>ow</a:t>
            </a:r>
            <a:br>
              <a:rPr lang="en-US" sz="3600" dirty="0">
                <a:latin typeface="Arial Black" panose="020B0A04020102020204" pitchFamily="34" charset="0"/>
              </a:rPr>
            </a:br>
            <a:endParaRPr lang="en-US" sz="3600" dirty="0">
              <a:latin typeface="Arial Black" panose="020B0A04020102020204" pitchFamily="34" charset="0"/>
            </a:endParaRPr>
          </a:p>
        </p:txBody>
      </p:sp>
      <p:pic>
        <p:nvPicPr>
          <p:cNvPr id="4" name="Content Placeholder 3">
            <a:extLst>
              <a:ext uri="{FF2B5EF4-FFF2-40B4-BE49-F238E27FC236}">
                <a16:creationId xmlns:a16="http://schemas.microsoft.com/office/drawing/2014/main" id="{2C78A112-E4D9-427D-A7AD-CDE7DDF6B8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4299" y="482314"/>
            <a:ext cx="2467992" cy="1550672"/>
          </a:xfrm>
        </p:spPr>
      </p:pic>
      <p:sp>
        <p:nvSpPr>
          <p:cNvPr id="6" name="TextBox 5">
            <a:extLst>
              <a:ext uri="{FF2B5EF4-FFF2-40B4-BE49-F238E27FC236}">
                <a16:creationId xmlns:a16="http://schemas.microsoft.com/office/drawing/2014/main" id="{487AA2D3-2AA6-4C7A-A720-B421438ED4E9}"/>
              </a:ext>
            </a:extLst>
          </p:cNvPr>
          <p:cNvSpPr txBox="1"/>
          <p:nvPr/>
        </p:nvSpPr>
        <p:spPr>
          <a:xfrm>
            <a:off x="3693112" y="674094"/>
            <a:ext cx="7350710" cy="584775"/>
          </a:xfrm>
          <a:prstGeom prst="rect">
            <a:avLst/>
          </a:prstGeom>
          <a:noFill/>
        </p:spPr>
        <p:txBody>
          <a:bodyPr wrap="square" rtlCol="0">
            <a:spAutoFit/>
          </a:bodyPr>
          <a:lstStyle/>
          <a:p>
            <a:r>
              <a:rPr lang="en-US" sz="3200" dirty="0">
                <a:solidFill>
                  <a:srgbClr val="00B050"/>
                </a:solidFill>
                <a:latin typeface="Arial Black" panose="020B0A04020102020204" pitchFamily="34" charset="0"/>
              </a:rPr>
              <a:t>Part of the Pollinator Solution</a:t>
            </a:r>
          </a:p>
        </p:txBody>
      </p:sp>
    </p:spTree>
    <p:extLst>
      <p:ext uri="{BB962C8B-B14F-4D97-AF65-F5344CB8AC3E}">
        <p14:creationId xmlns:p14="http://schemas.microsoft.com/office/powerpoint/2010/main" val="288556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ED683-A11E-4AD0-822A-62CCE2FCDE58}"/>
              </a:ext>
            </a:extLst>
          </p:cNvPr>
          <p:cNvSpPr>
            <a:spLocks noGrp="1"/>
          </p:cNvSpPr>
          <p:nvPr>
            <p:ph type="title"/>
          </p:nvPr>
        </p:nvSpPr>
        <p:spPr/>
        <p:txBody>
          <a:bodyPr>
            <a:normAutofit/>
          </a:bodyPr>
          <a:lstStyle/>
          <a:p>
            <a:pPr algn="ctr"/>
            <a:r>
              <a:rPr lang="en-US" sz="7200" b="1" i="1" dirty="0"/>
              <a:t>If we can </a:t>
            </a:r>
            <a:r>
              <a:rPr lang="en-US" sz="7200" b="1" i="1" u="sng" dirty="0"/>
              <a:t>YOU</a:t>
            </a:r>
            <a:r>
              <a:rPr lang="en-US" sz="7200" b="1" i="1" dirty="0"/>
              <a:t> can</a:t>
            </a:r>
          </a:p>
        </p:txBody>
      </p:sp>
      <p:pic>
        <p:nvPicPr>
          <p:cNvPr id="6" name="Content Placeholder 5">
            <a:extLst>
              <a:ext uri="{FF2B5EF4-FFF2-40B4-BE49-F238E27FC236}">
                <a16:creationId xmlns:a16="http://schemas.microsoft.com/office/drawing/2014/main" id="{15CF8E77-3887-4522-B98F-5FA4EB9EB01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58194"/>
            <a:ext cx="5181600" cy="3886200"/>
          </a:xfrm>
        </p:spPr>
      </p:pic>
      <p:pic>
        <p:nvPicPr>
          <p:cNvPr id="8" name="Content Placeholder 7">
            <a:extLst>
              <a:ext uri="{FF2B5EF4-FFF2-40B4-BE49-F238E27FC236}">
                <a16:creationId xmlns:a16="http://schemas.microsoft.com/office/drawing/2014/main" id="{831B05DC-3187-466B-ADA1-5CD3DEEE9A1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058194"/>
            <a:ext cx="5181600" cy="3886200"/>
          </a:xfrm>
        </p:spPr>
      </p:pic>
    </p:spTree>
    <p:extLst>
      <p:ext uri="{BB962C8B-B14F-4D97-AF65-F5344CB8AC3E}">
        <p14:creationId xmlns:p14="http://schemas.microsoft.com/office/powerpoint/2010/main" val="2739183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2F22F3-8854-4404-8E1C-AC628920F05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5095" y="612559"/>
            <a:ext cx="11947515" cy="5948039"/>
          </a:xfrm>
          <a:prstGeom prst="rect">
            <a:avLst/>
          </a:prstGeom>
        </p:spPr>
      </p:pic>
      <p:sp>
        <p:nvSpPr>
          <p:cNvPr id="4" name="TextBox 3">
            <a:extLst>
              <a:ext uri="{FF2B5EF4-FFF2-40B4-BE49-F238E27FC236}">
                <a16:creationId xmlns:a16="http://schemas.microsoft.com/office/drawing/2014/main" id="{A0F86DDC-92A7-491C-8548-DD979B9D72C4}"/>
              </a:ext>
            </a:extLst>
          </p:cNvPr>
          <p:cNvSpPr txBox="1"/>
          <p:nvPr/>
        </p:nvSpPr>
        <p:spPr>
          <a:xfrm>
            <a:off x="3048000" y="4752975"/>
            <a:ext cx="6096000" cy="230832"/>
          </a:xfrm>
          <a:prstGeom prst="rect">
            <a:avLst/>
          </a:prstGeom>
          <a:noFill/>
        </p:spPr>
        <p:txBody>
          <a:bodyPr wrap="square" rtlCol="0">
            <a:spAutoFit/>
          </a:bodyPr>
          <a:lstStyle/>
          <a:p>
            <a:r>
              <a:rPr lang="en-US" sz="900">
                <a:hlinkClick r:id="rId3" tooltip="https://ypard.net/news/social-media-helps-farmers-avoid-food-waste"/>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248773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B06C8-3AFD-4A29-A4B1-ED176C94D010}"/>
              </a:ext>
            </a:extLst>
          </p:cNvPr>
          <p:cNvSpPr>
            <a:spLocks noGrp="1"/>
          </p:cNvSpPr>
          <p:nvPr>
            <p:ph type="ctrTitle"/>
          </p:nvPr>
        </p:nvSpPr>
        <p:spPr>
          <a:xfrm>
            <a:off x="755903" y="3399769"/>
            <a:ext cx="10640754" cy="3076429"/>
          </a:xfrm>
        </p:spPr>
        <p:txBody>
          <a:bodyPr anchor="b">
            <a:normAutofit/>
          </a:bodyPr>
          <a:lstStyle/>
          <a:p>
            <a:r>
              <a:rPr lang="en-US" sz="5400" b="1" dirty="0">
                <a:solidFill>
                  <a:schemeClr val="tx2"/>
                </a:solidFill>
              </a:rPr>
              <a:t>Project In Common 2022-2024</a:t>
            </a:r>
            <a:br>
              <a:rPr lang="en-US" sz="4400" b="1" dirty="0">
                <a:solidFill>
                  <a:schemeClr val="tx2"/>
                </a:solidFill>
              </a:rPr>
            </a:br>
            <a:endParaRPr lang="en-US" sz="4400" b="1" dirty="0">
              <a:solidFill>
                <a:schemeClr val="tx2"/>
              </a:solidFill>
            </a:endParaRPr>
          </a:p>
        </p:txBody>
      </p:sp>
      <p:pic>
        <p:nvPicPr>
          <p:cNvPr id="5" name="Picture 4" descr="Shape, logo&#10;&#10;Description automatically generated">
            <a:extLst>
              <a:ext uri="{FF2B5EF4-FFF2-40B4-BE49-F238E27FC236}">
                <a16:creationId xmlns:a16="http://schemas.microsoft.com/office/drawing/2014/main" id="{DB3B17F2-5A49-4928-928F-551A29EE4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831" y="320231"/>
            <a:ext cx="6329547" cy="4002646"/>
          </a:xfrm>
          <a:prstGeom prst="rect">
            <a:avLst/>
          </a:prstGeom>
        </p:spPr>
      </p:pic>
    </p:spTree>
    <p:extLst>
      <p:ext uri="{BB962C8B-B14F-4D97-AF65-F5344CB8AC3E}">
        <p14:creationId xmlns:p14="http://schemas.microsoft.com/office/powerpoint/2010/main" val="474013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B0A48B-D2FE-41D0-8F43-B281256ACEFA}"/>
              </a:ext>
            </a:extLst>
          </p:cNvPr>
          <p:cNvSpPr txBox="1"/>
          <p:nvPr/>
        </p:nvSpPr>
        <p:spPr>
          <a:xfrm>
            <a:off x="2299317" y="2112886"/>
            <a:ext cx="7146524" cy="4735142"/>
          </a:xfrm>
          <a:prstGeom prst="rect">
            <a:avLst/>
          </a:prstGeom>
          <a:noFill/>
        </p:spPr>
        <p:txBody>
          <a:bodyPr wrap="square" anchor="ctr">
            <a:spAutoFit/>
          </a:bodyPr>
          <a:lstStyle/>
          <a:p>
            <a:pPr marL="0" marR="0" algn="ctr">
              <a:lnSpc>
                <a:spcPct val="107000"/>
              </a:lnSpc>
              <a:spcBef>
                <a:spcPts val="0"/>
              </a:spcBef>
              <a:spcAft>
                <a:spcPts val="80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PROJECT IN COMMON REPORT FORM</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050" b="1" dirty="0">
                <a:effectLst/>
                <a:latin typeface="Arial Black" panose="020B0A04020102020204" pitchFamily="34" charset="0"/>
                <a:ea typeface="Calibri" panose="020F0502020204030204" pitchFamily="34" charset="0"/>
                <a:cs typeface="Times New Roman" panose="02020603050405020304" pitchFamily="18" charset="0"/>
              </a:rPr>
              <a:t>State _________________________    Contact Name_________________________</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050" b="1" dirty="0">
                <a:effectLst/>
                <a:latin typeface="Arial Black" panose="020B0A04020102020204" pitchFamily="34" charset="0"/>
                <a:ea typeface="Calibri" panose="020F0502020204030204" pitchFamily="34" charset="0"/>
                <a:cs typeface="Times New Roman" panose="02020603050405020304" pitchFamily="18" charset="0"/>
              </a:rPr>
              <a:t>Email _________________________    Phone number________________________</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050" b="1" dirty="0">
                <a:effectLst/>
                <a:latin typeface="Arial Black" panose="020B0A04020102020204" pitchFamily="34" charset="0"/>
                <a:ea typeface="Calibri" panose="020F0502020204030204" pitchFamily="34" charset="0"/>
                <a:cs typeface="Times New Roman" panose="02020603050405020304" pitchFamily="18" charset="0"/>
              </a:rPr>
              <a:t># Volunteers __________________   # Volunteer hours_____________________ </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050" b="1" dirty="0">
                <a:effectLst/>
                <a:latin typeface="Arial Black" panose="020B0A04020102020204" pitchFamily="34" charset="0"/>
                <a:ea typeface="Calibri" panose="020F0502020204030204" pitchFamily="34" charset="0"/>
                <a:cs typeface="Times New Roman" panose="02020603050405020304" pitchFamily="18" charset="0"/>
              </a:rPr>
              <a:t># Dollars contributed_________________# People reached_________________</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050" b="1" dirty="0">
                <a:effectLst/>
                <a:latin typeface="Arial Black" panose="020B0A04020102020204" pitchFamily="34" charset="0"/>
                <a:ea typeface="Calibri" panose="020F0502020204030204" pitchFamily="34" charset="0"/>
                <a:cs typeface="Times New Roman" panose="02020603050405020304" pitchFamily="18" charset="0"/>
              </a:rPr>
              <a:t>Designate Type (s) of Project and number of Projects </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050" b="1" dirty="0">
                <a:effectLst/>
                <a:latin typeface="Arial Black" panose="020B0A04020102020204" pitchFamily="34" charset="0"/>
                <a:ea typeface="Calibri" panose="020F0502020204030204" pitchFamily="34" charset="0"/>
                <a:cs typeface="Times New Roman" panose="02020603050405020304" pitchFamily="18" charset="0"/>
              </a:rPr>
              <a:t>Educational (Leader Training, Civic Groups, etc.)	</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ctr">
              <a:lnSpc>
                <a:spcPct val="107000"/>
              </a:lnSpc>
              <a:spcBef>
                <a:spcPts val="0"/>
              </a:spcBef>
              <a:spcAft>
                <a:spcPts val="800"/>
              </a:spcAft>
            </a:pPr>
            <a:r>
              <a:rPr lang="en-US" sz="1050" b="1" dirty="0">
                <a:effectLst/>
                <a:latin typeface="Arial Black" panose="020B0A04020102020204" pitchFamily="34" charset="0"/>
                <a:ea typeface="Calibri" panose="020F0502020204030204" pitchFamily="34" charset="0"/>
                <a:cs typeface="Times New Roman" panose="02020603050405020304" pitchFamily="18" charset="0"/>
              </a:rPr>
              <a:t>Bees___________________________________________________________________________</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050" b="1" dirty="0">
                <a:effectLst/>
                <a:latin typeface="Arial Black" panose="020B0A04020102020204" pitchFamily="34" charset="0"/>
                <a:ea typeface="Calibri" panose="020F0502020204030204" pitchFamily="34" charset="0"/>
                <a:cs typeface="Times New Roman" panose="02020603050405020304" pitchFamily="18" charset="0"/>
              </a:rPr>
              <a:t>	Other Pollinators______________________________________________________________</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050" b="1" dirty="0">
                <a:effectLst/>
                <a:latin typeface="Arial Black" panose="020B0A04020102020204" pitchFamily="34" charset="0"/>
                <a:ea typeface="Calibri" panose="020F0502020204030204" pitchFamily="34" charset="0"/>
                <a:cs typeface="Times New Roman" panose="02020603050405020304" pitchFamily="18" charset="0"/>
              </a:rPr>
              <a:t>	Pollinator flower gardens_____________________________________________________</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050" b="1" dirty="0">
                <a:effectLst/>
                <a:latin typeface="Arial Black" panose="020B0A04020102020204" pitchFamily="34" charset="0"/>
                <a:ea typeface="Calibri" panose="020F0502020204030204" pitchFamily="34" charset="0"/>
                <a:cs typeface="Times New Roman" panose="02020603050405020304" pitchFamily="18" charset="0"/>
              </a:rPr>
              <a:t>	Demonstration gardens_______________________________________________________</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050" b="1" dirty="0">
                <a:effectLst/>
                <a:latin typeface="Arial Black" panose="020B0A04020102020204" pitchFamily="34" charset="0"/>
                <a:ea typeface="Calibri" panose="020F0502020204030204" pitchFamily="34" charset="0"/>
                <a:cs typeface="Times New Roman" panose="02020603050405020304" pitchFamily="18" charset="0"/>
              </a:rPr>
              <a:t>	Fund Raisers BEE-CAUSE program___________________________________________</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	</a:t>
            </a:r>
            <a:r>
              <a:rPr lang="en-US" sz="1050" b="1" dirty="0">
                <a:effectLst/>
                <a:latin typeface="Arial Black" panose="020B0A04020102020204" pitchFamily="34" charset="0"/>
                <a:ea typeface="Calibri" panose="020F0502020204030204" pitchFamily="34" charset="0"/>
                <a:cs typeface="Times New Roman" panose="02020603050405020304" pitchFamily="18" charset="0"/>
              </a:rPr>
              <a:t>Classroom presentations_____________________________________________________</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r>
              <a:rPr lang="en-US" sz="1050" b="1" dirty="0">
                <a:effectLst/>
                <a:latin typeface="Calibri" panose="020F0502020204030204" pitchFamily="34" charset="0"/>
                <a:ea typeface="Calibri" panose="020F0502020204030204" pitchFamily="34" charset="0"/>
                <a:cs typeface="Times New Roman" panose="02020603050405020304" pitchFamily="18" charset="0"/>
              </a:rPr>
              <a:t>Email to Karen Bell Fox</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NVON Project in Common Chair</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5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karenbellfoxaehc@yahoo.com</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870-325-7238 or 870-692-4097</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23BC99A9-B12D-44B0-A328-7E0B5053B1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5408" y="452762"/>
            <a:ext cx="3465986" cy="1660124"/>
          </a:xfrm>
          <a:prstGeom prst="rect">
            <a:avLst/>
          </a:prstGeom>
        </p:spPr>
      </p:pic>
      <p:sp>
        <p:nvSpPr>
          <p:cNvPr id="2" name="TextBox 1">
            <a:extLst>
              <a:ext uri="{FF2B5EF4-FFF2-40B4-BE49-F238E27FC236}">
                <a16:creationId xmlns:a16="http://schemas.microsoft.com/office/drawing/2014/main" id="{7B959046-4118-4EDD-A9E8-6EAA818A40C7}"/>
              </a:ext>
            </a:extLst>
          </p:cNvPr>
          <p:cNvSpPr txBox="1"/>
          <p:nvPr/>
        </p:nvSpPr>
        <p:spPr>
          <a:xfrm>
            <a:off x="5930283" y="346229"/>
            <a:ext cx="3941686" cy="1727665"/>
          </a:xfrm>
          <a:prstGeom prst="rect">
            <a:avLst/>
          </a:prstGeom>
          <a:noFill/>
        </p:spPr>
        <p:txBody>
          <a:bodyPr wrap="square" rtlCol="0">
            <a:spAutoFit/>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Complete form / send to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Karen Bell Fox</a:t>
            </a:r>
            <a:r>
              <a:rPr lang="en-US" sz="1400" dirty="0">
                <a:effectLst/>
                <a:latin typeface="Calibri" panose="020F0502020204030204" pitchFamily="34" charset="0"/>
                <a:ea typeface="Calibri" panose="020F0502020204030204" pitchFamily="34" charset="0"/>
                <a:cs typeface="Times New Roman" panose="02020603050405020304" pitchFamily="18" charset="0"/>
              </a:rPr>
              <a:t> quarterly –beginning March, 2022</a:t>
            </a: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Send money and a copy of form to</a:t>
            </a:r>
          </a:p>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Nancy Jo Prue, NVON Treasurer, </a:t>
            </a:r>
          </a:p>
          <a:p>
            <a:pPr marL="457200" marR="0" indent="91440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4604 W. 1200 S. </a:t>
            </a:r>
          </a:p>
          <a:p>
            <a:r>
              <a:rPr lang="en-US" sz="1400" dirty="0">
                <a:effectLst/>
                <a:latin typeface="Calibri" panose="020F0502020204030204" pitchFamily="34" charset="0"/>
                <a:ea typeface="Calibri" panose="020F0502020204030204" pitchFamily="34" charset="0"/>
                <a:cs typeface="Times New Roman" panose="02020603050405020304" pitchFamily="18" charset="0"/>
              </a:rPr>
              <a:t>	Kentland, Indiana 47951</a:t>
            </a:r>
            <a:endParaRPr lang="en-US" sz="1400" dirty="0"/>
          </a:p>
        </p:txBody>
      </p:sp>
    </p:spTree>
    <p:extLst>
      <p:ext uri="{BB962C8B-B14F-4D97-AF65-F5344CB8AC3E}">
        <p14:creationId xmlns:p14="http://schemas.microsoft.com/office/powerpoint/2010/main" val="3440193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B3BFAE-E72E-46E9-970B-3502BF529CB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20931" y="0"/>
            <a:ext cx="9818703" cy="6858000"/>
          </a:xfrm>
          <a:prstGeom prst="rect">
            <a:avLst/>
          </a:prstGeom>
        </p:spPr>
      </p:pic>
      <p:sp>
        <p:nvSpPr>
          <p:cNvPr id="11" name="TextBox 10">
            <a:extLst>
              <a:ext uri="{FF2B5EF4-FFF2-40B4-BE49-F238E27FC236}">
                <a16:creationId xmlns:a16="http://schemas.microsoft.com/office/drawing/2014/main" id="{E43F7D28-EED3-48A2-8F2A-73B37C3AD1C8}"/>
              </a:ext>
            </a:extLst>
          </p:cNvPr>
          <p:cNvSpPr txBox="1"/>
          <p:nvPr/>
        </p:nvSpPr>
        <p:spPr>
          <a:xfrm>
            <a:off x="3684042" y="6858000"/>
            <a:ext cx="4823916" cy="230832"/>
          </a:xfrm>
          <a:prstGeom prst="rect">
            <a:avLst/>
          </a:prstGeom>
          <a:noFill/>
        </p:spPr>
        <p:txBody>
          <a:bodyPr wrap="square" rtlCol="0">
            <a:spAutoFit/>
          </a:bodyPr>
          <a:lstStyle/>
          <a:p>
            <a:r>
              <a:rPr lang="en-US" sz="900">
                <a:hlinkClick r:id="rId3" tooltip="http://discoverpollinators.org/pollinators/pollinator-handbook/"/>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3623679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320736-19A9-45F1-8D48-9FA2DABD822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6378" y="436190"/>
            <a:ext cx="11449902" cy="5920222"/>
          </a:xfrm>
          <a:prstGeom prst="rect">
            <a:avLst/>
          </a:prstGeom>
        </p:spPr>
      </p:pic>
      <p:sp>
        <p:nvSpPr>
          <p:cNvPr id="4" name="TextBox 3">
            <a:extLst>
              <a:ext uri="{FF2B5EF4-FFF2-40B4-BE49-F238E27FC236}">
                <a16:creationId xmlns:a16="http://schemas.microsoft.com/office/drawing/2014/main" id="{876FC216-2073-4875-A007-5D39A9344B5D}"/>
              </a:ext>
            </a:extLst>
          </p:cNvPr>
          <p:cNvSpPr txBox="1"/>
          <p:nvPr/>
        </p:nvSpPr>
        <p:spPr>
          <a:xfrm>
            <a:off x="4145280" y="6004560"/>
            <a:ext cx="3901440" cy="230832"/>
          </a:xfrm>
          <a:prstGeom prst="rect">
            <a:avLst/>
          </a:prstGeom>
          <a:noFill/>
        </p:spPr>
        <p:txBody>
          <a:bodyPr wrap="square" rtlCol="0">
            <a:spAutoFit/>
          </a:bodyPr>
          <a:lstStyle/>
          <a:p>
            <a:r>
              <a:rPr lang="en-US" sz="900">
                <a:hlinkClick r:id="rId3" tooltip="http://thegardendiaries.wordpress.com/2014/04/25/plant-these-for-the-bees/"/>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655744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958C8B-060C-4263-965E-B89542B6E6A5}"/>
              </a:ext>
            </a:extLst>
          </p:cNvPr>
          <p:cNvSpPr txBox="1"/>
          <p:nvPr/>
        </p:nvSpPr>
        <p:spPr>
          <a:xfrm>
            <a:off x="1065320" y="1011724"/>
            <a:ext cx="9614517" cy="5016758"/>
          </a:xfrm>
          <a:prstGeom prst="rect">
            <a:avLst/>
          </a:prstGeom>
          <a:solidFill>
            <a:srgbClr val="FFFF00"/>
          </a:solidFill>
        </p:spPr>
        <p:txBody>
          <a:bodyPr wrap="square" anchor="ctr">
            <a:spAutoFit/>
          </a:bodyPr>
          <a:lstStyle/>
          <a:p>
            <a:r>
              <a:rPr lang="en-US" sz="3200" dirty="0"/>
              <a:t>• </a:t>
            </a:r>
            <a:r>
              <a:rPr lang="en-US" sz="4000" dirty="0"/>
              <a:t>Foods produced with the help of pollinators   	include apples, strawberries, blueberries, 	chocolate, melons, peaches, figs, 	tomatoes, pumpkins &amp; almonds.</a:t>
            </a:r>
          </a:p>
          <a:p>
            <a:r>
              <a:rPr lang="en-US" sz="4000" dirty="0"/>
              <a:t> </a:t>
            </a:r>
          </a:p>
          <a:p>
            <a:r>
              <a:rPr lang="en-US" sz="4000" dirty="0"/>
              <a:t>• In the United States, pollination by honey 	bees and other insects produces nearly 	$20 billion worth of products annually!</a:t>
            </a:r>
          </a:p>
        </p:txBody>
      </p:sp>
    </p:spTree>
    <p:extLst>
      <p:ext uri="{BB962C8B-B14F-4D97-AF65-F5344CB8AC3E}">
        <p14:creationId xmlns:p14="http://schemas.microsoft.com/office/powerpoint/2010/main" val="153264331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19E0C3-3DF8-41BC-822F-9CF0AA3E388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31145" y="530737"/>
            <a:ext cx="8895425" cy="5692510"/>
          </a:xfrm>
          <a:prstGeom prst="rect">
            <a:avLst/>
          </a:prstGeom>
        </p:spPr>
      </p:pic>
      <p:sp>
        <p:nvSpPr>
          <p:cNvPr id="4" name="TextBox 3">
            <a:extLst>
              <a:ext uri="{FF2B5EF4-FFF2-40B4-BE49-F238E27FC236}">
                <a16:creationId xmlns:a16="http://schemas.microsoft.com/office/drawing/2014/main" id="{E4574671-7907-4744-80C5-A6F10DFBFE6D}"/>
              </a:ext>
            </a:extLst>
          </p:cNvPr>
          <p:cNvSpPr txBox="1"/>
          <p:nvPr/>
        </p:nvSpPr>
        <p:spPr>
          <a:xfrm>
            <a:off x="1731145" y="4963398"/>
            <a:ext cx="8895425" cy="230832"/>
          </a:xfrm>
          <a:prstGeom prst="rect">
            <a:avLst/>
          </a:prstGeom>
          <a:noFill/>
        </p:spPr>
        <p:txBody>
          <a:bodyPr wrap="square" rtlCol="0">
            <a:spAutoFit/>
          </a:bodyPr>
          <a:lstStyle/>
          <a:p>
            <a:r>
              <a:rPr lang="en-US" sz="900">
                <a:hlinkClick r:id="rId3" tooltip="https://teara.govt.nz/en/photograph/29089/ripe-apples-under-netting"/>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48758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FCA415-967F-4288-B7CA-10217396A47F}"/>
              </a:ext>
            </a:extLst>
          </p:cNvPr>
          <p:cNvSpPr txBox="1"/>
          <p:nvPr/>
        </p:nvSpPr>
        <p:spPr>
          <a:xfrm>
            <a:off x="1447800" y="444699"/>
            <a:ext cx="9342120" cy="5632311"/>
          </a:xfrm>
          <a:prstGeom prst="rect">
            <a:avLst/>
          </a:prstGeom>
          <a:solidFill>
            <a:srgbClr val="FFFF00"/>
          </a:solidFill>
        </p:spPr>
        <p:txBody>
          <a:bodyPr wrap="square" anchor="ctr">
            <a:spAutoFit/>
          </a:bodyPr>
          <a:lstStyle/>
          <a:p>
            <a:r>
              <a:rPr lang="en-US" sz="4000" dirty="0"/>
              <a:t>About 75% of all flowering plants rely on animal pollinators for fertilization and over 200,000 species of animals act as pollinators. </a:t>
            </a:r>
          </a:p>
          <a:p>
            <a:endParaRPr lang="en-US" sz="4000" dirty="0"/>
          </a:p>
          <a:p>
            <a:r>
              <a:rPr lang="en-US" sz="4000" dirty="0"/>
              <a:t>Of those, about 1,000 are hummingbirds, bats and small mammals, such as mice. The rest are insects, such as beetles, bees, ants, wasps, butterflies, and moths.</a:t>
            </a:r>
          </a:p>
        </p:txBody>
      </p:sp>
    </p:spTree>
    <p:extLst>
      <p:ext uri="{BB962C8B-B14F-4D97-AF65-F5344CB8AC3E}">
        <p14:creationId xmlns:p14="http://schemas.microsoft.com/office/powerpoint/2010/main" val="273160207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751DC6-C7DD-4DFD-B2D7-A2D4C11582F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145280" y="853440"/>
            <a:ext cx="3901440" cy="5151120"/>
          </a:xfrm>
          <a:prstGeom prst="rect">
            <a:avLst/>
          </a:prstGeom>
        </p:spPr>
      </p:pic>
      <p:sp>
        <p:nvSpPr>
          <p:cNvPr id="4" name="TextBox 3">
            <a:extLst>
              <a:ext uri="{FF2B5EF4-FFF2-40B4-BE49-F238E27FC236}">
                <a16:creationId xmlns:a16="http://schemas.microsoft.com/office/drawing/2014/main" id="{CD864B55-CACA-4C56-B765-391077573E35}"/>
              </a:ext>
            </a:extLst>
          </p:cNvPr>
          <p:cNvSpPr txBox="1"/>
          <p:nvPr/>
        </p:nvSpPr>
        <p:spPr>
          <a:xfrm>
            <a:off x="4145280" y="6004560"/>
            <a:ext cx="3901440" cy="230832"/>
          </a:xfrm>
          <a:prstGeom prst="rect">
            <a:avLst/>
          </a:prstGeom>
          <a:noFill/>
        </p:spPr>
        <p:txBody>
          <a:bodyPr wrap="square" rtlCol="0">
            <a:spAutoFit/>
          </a:bodyPr>
          <a:lstStyle/>
          <a:p>
            <a:r>
              <a:rPr lang="en-US" sz="900">
                <a:hlinkClick r:id="rId3" tooltip="http://thegardendiaries.wordpress.com/2014/04/25/plant-these-for-the-bees/"/>
              </a:rPr>
              <a:t>This Photo</a:t>
            </a:r>
            <a:r>
              <a:rPr lang="en-US" sz="900"/>
              <a:t> by Unknown Author is licensed under </a:t>
            </a:r>
            <a:r>
              <a:rPr lang="en-US" sz="900">
                <a:hlinkClick r:id="rId4" tooltip="https://creativecommons.org/licenses/by-nc-sa/3.0/"/>
              </a:rPr>
              <a:t>CC BY-SA-NC</a:t>
            </a:r>
            <a:endParaRPr lang="en-US" sz="900"/>
          </a:p>
        </p:txBody>
      </p:sp>
      <p:pic>
        <p:nvPicPr>
          <p:cNvPr id="6" name="Picture 5">
            <a:extLst>
              <a:ext uri="{FF2B5EF4-FFF2-40B4-BE49-F238E27FC236}">
                <a16:creationId xmlns:a16="http://schemas.microsoft.com/office/drawing/2014/main" id="{53A96A6B-FF96-4ABB-BD6E-0447DEBCA48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652587" y="428625"/>
            <a:ext cx="8886825" cy="6000750"/>
          </a:xfrm>
          <a:prstGeom prst="rect">
            <a:avLst/>
          </a:prstGeom>
        </p:spPr>
      </p:pic>
      <p:sp>
        <p:nvSpPr>
          <p:cNvPr id="7" name="TextBox 6">
            <a:extLst>
              <a:ext uri="{FF2B5EF4-FFF2-40B4-BE49-F238E27FC236}">
                <a16:creationId xmlns:a16="http://schemas.microsoft.com/office/drawing/2014/main" id="{CEA5EF17-E42B-4AC0-96C8-118F44E84BCC}"/>
              </a:ext>
            </a:extLst>
          </p:cNvPr>
          <p:cNvSpPr txBox="1"/>
          <p:nvPr/>
        </p:nvSpPr>
        <p:spPr>
          <a:xfrm>
            <a:off x="1652587" y="6429375"/>
            <a:ext cx="8886825" cy="230832"/>
          </a:xfrm>
          <a:prstGeom prst="rect">
            <a:avLst/>
          </a:prstGeom>
          <a:noFill/>
        </p:spPr>
        <p:txBody>
          <a:bodyPr wrap="square" rtlCol="0">
            <a:spAutoFit/>
          </a:bodyPr>
          <a:lstStyle/>
          <a:p>
            <a:r>
              <a:rPr lang="en-US" sz="900">
                <a:hlinkClick r:id="rId6" tooltip="http://www.restoringthelandscape.com/2011/08/insect-diversity-celebration-next-week.html"/>
              </a:rPr>
              <a:t>This Photo</a:t>
            </a:r>
            <a:r>
              <a:rPr lang="en-US" sz="900"/>
              <a:t> by Unknown Author is licensed under </a:t>
            </a:r>
            <a:r>
              <a:rPr lang="en-US" sz="900">
                <a:hlinkClick r:id="rId7" tooltip="https://creativecommons.org/licenses/by-nc-nd/3.0/"/>
              </a:rPr>
              <a:t>CC BY-NC-ND</a:t>
            </a:r>
            <a:endParaRPr lang="en-US" sz="900"/>
          </a:p>
        </p:txBody>
      </p:sp>
    </p:spTree>
    <p:extLst>
      <p:ext uri="{BB962C8B-B14F-4D97-AF65-F5344CB8AC3E}">
        <p14:creationId xmlns:p14="http://schemas.microsoft.com/office/powerpoint/2010/main" val="1719592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5D99F2-BAAA-48CC-A653-E12DB2E5B797}"/>
              </a:ext>
            </a:extLst>
          </p:cNvPr>
          <p:cNvSpPr txBox="1"/>
          <p:nvPr/>
        </p:nvSpPr>
        <p:spPr>
          <a:xfrm>
            <a:off x="1651247" y="1162923"/>
            <a:ext cx="8442664" cy="4401205"/>
          </a:xfrm>
          <a:prstGeom prst="rect">
            <a:avLst/>
          </a:prstGeom>
          <a:solidFill>
            <a:srgbClr val="FFFF00"/>
          </a:solidFill>
        </p:spPr>
        <p:txBody>
          <a:bodyPr wrap="square" anchor="ctr">
            <a:spAutoFit/>
          </a:bodyPr>
          <a:lstStyle/>
          <a:p>
            <a:r>
              <a:rPr lang="en-US" sz="4000" dirty="0"/>
              <a:t>Our farm and ranch lands that support pollinators are disappearing at the alarming rate of 3,000 acres a day. </a:t>
            </a:r>
          </a:p>
          <a:p>
            <a:endParaRPr lang="en-US" sz="4000" dirty="0"/>
          </a:p>
          <a:p>
            <a:r>
              <a:rPr lang="en-US" sz="4000" dirty="0"/>
              <a:t>The remaining farm and ranch lands lose pollinators' valuable services as their surrounding habitat declines.</a:t>
            </a:r>
          </a:p>
        </p:txBody>
      </p:sp>
    </p:spTree>
    <p:extLst>
      <p:ext uri="{BB962C8B-B14F-4D97-AF65-F5344CB8AC3E}">
        <p14:creationId xmlns:p14="http://schemas.microsoft.com/office/powerpoint/2010/main" val="33318777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724A11-D7C7-40A5-8A2C-8B47729BA18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76544" y="265327"/>
            <a:ext cx="9454718" cy="6253681"/>
          </a:xfrm>
          <a:prstGeom prst="rect">
            <a:avLst/>
          </a:prstGeom>
        </p:spPr>
      </p:pic>
      <p:sp>
        <p:nvSpPr>
          <p:cNvPr id="4" name="TextBox 3">
            <a:extLst>
              <a:ext uri="{FF2B5EF4-FFF2-40B4-BE49-F238E27FC236}">
                <a16:creationId xmlns:a16="http://schemas.microsoft.com/office/drawing/2014/main" id="{03CC7A70-D23F-42F6-9E86-FE4506187A6E}"/>
              </a:ext>
            </a:extLst>
          </p:cNvPr>
          <p:cNvSpPr txBox="1"/>
          <p:nvPr/>
        </p:nvSpPr>
        <p:spPr>
          <a:xfrm>
            <a:off x="976544" y="6627168"/>
            <a:ext cx="9454718" cy="230832"/>
          </a:xfrm>
          <a:prstGeom prst="rect">
            <a:avLst/>
          </a:prstGeom>
          <a:noFill/>
        </p:spPr>
        <p:txBody>
          <a:bodyPr wrap="square" rtlCol="0">
            <a:spAutoFit/>
          </a:bodyPr>
          <a:lstStyle/>
          <a:p>
            <a:r>
              <a:rPr lang="en-US" sz="900">
                <a:hlinkClick r:id="rId3" tooltip="https://pursuit.unimelb.edu.au/articles/small-farms-and-china-s-reliance-on-agricultural-chemicals"/>
              </a:rPr>
              <a:t>This Photo</a:t>
            </a:r>
            <a:r>
              <a:rPr lang="en-US" sz="900"/>
              <a:t> by Unknown Author is licensed under </a:t>
            </a:r>
            <a:r>
              <a:rPr lang="en-US" sz="900">
                <a:hlinkClick r:id="rId4" tooltip="https://creativecommons.org/licenses/by-nd/3.0/"/>
              </a:rPr>
              <a:t>CC BY-ND</a:t>
            </a:r>
            <a:endParaRPr lang="en-US" sz="900"/>
          </a:p>
        </p:txBody>
      </p:sp>
    </p:spTree>
    <p:extLst>
      <p:ext uri="{BB962C8B-B14F-4D97-AF65-F5344CB8AC3E}">
        <p14:creationId xmlns:p14="http://schemas.microsoft.com/office/powerpoint/2010/main" val="43643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TotalTime>
  <Words>1513</Words>
  <Application>Microsoft Office PowerPoint</Application>
  <PresentationFormat>Widescreen</PresentationFormat>
  <Paragraphs>222</Paragraphs>
  <Slides>33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&amp;quot</vt:lpstr>
      <vt:lpstr>Arial</vt:lpstr>
      <vt:lpstr>Arial Black</vt:lpstr>
      <vt:lpstr>Calibri</vt:lpstr>
      <vt:lpstr>Calibri Light</vt:lpstr>
      <vt:lpstr>Open Sans</vt:lpstr>
      <vt:lpstr>Roboto</vt:lpstr>
      <vt:lpstr>Symbol</vt:lpstr>
      <vt:lpstr>Office Theme</vt:lpstr>
      <vt:lpstr>Project In Common 2022-2024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Nationally Educate    Voluntarily Donate          Openly Advocate          Now </vt:lpstr>
      <vt:lpstr>If we can YOU can</vt:lpstr>
      <vt:lpstr>Project In Common 2022-2024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NVON Project In Common 2022-2024</dc:title>
  <dc:creator>Karenbellfox@yahoo.com</dc:creator>
  <cp:lastModifiedBy>Jane Grabarski</cp:lastModifiedBy>
  <cp:revision>43</cp:revision>
  <dcterms:created xsi:type="dcterms:W3CDTF">2021-06-28T16:29:33Z</dcterms:created>
  <dcterms:modified xsi:type="dcterms:W3CDTF">2022-09-23T14:45:48Z</dcterms:modified>
</cp:coreProperties>
</file>