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60" r:id="rId5"/>
    <p:sldMasterId id="2147483671" r:id="rId6"/>
  </p:sldMasterIdLst>
  <p:notesMasterIdLst>
    <p:notesMasterId r:id="rId31"/>
  </p:notesMasterIdLst>
  <p:sldIdLst>
    <p:sldId id="256" r:id="rId7"/>
    <p:sldId id="257" r:id="rId8"/>
    <p:sldId id="259" r:id="rId9"/>
    <p:sldId id="284" r:id="rId10"/>
    <p:sldId id="260" r:id="rId11"/>
    <p:sldId id="261" r:id="rId12"/>
    <p:sldId id="263" r:id="rId13"/>
    <p:sldId id="264" r:id="rId14"/>
    <p:sldId id="265" r:id="rId15"/>
    <p:sldId id="266" r:id="rId16"/>
    <p:sldId id="267" r:id="rId17"/>
    <p:sldId id="268" r:id="rId18"/>
    <p:sldId id="269" r:id="rId19"/>
    <p:sldId id="285" r:id="rId20"/>
    <p:sldId id="270" r:id="rId21"/>
    <p:sldId id="271" r:id="rId22"/>
    <p:sldId id="272" r:id="rId23"/>
    <p:sldId id="273" r:id="rId24"/>
    <p:sldId id="274" r:id="rId25"/>
    <p:sldId id="276" r:id="rId26"/>
    <p:sldId id="277" r:id="rId27"/>
    <p:sldId id="281" r:id="rId28"/>
    <p:sldId id="280" r:id="rId29"/>
    <p:sldId id="279"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34" roundtripDataSignature="AMtx7miKGWK0BHOWjLPYOh/mJf8Yk/ak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DF9B4B-086E-46EA-9E67-1F5EE2776A20}" v="10" dt="2022-02-14T22:15:55.833"/>
    <p1510:client id="{913D1093-4131-4425-B625-D43EA5C3A571}" v="199" dt="2022-02-14T18:14:45.9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839" autoAdjust="0"/>
  </p:normalViewPr>
  <p:slideViewPr>
    <p:cSldViewPr snapToGrid="0">
      <p:cViewPr varScale="1">
        <p:scale>
          <a:sx n="83" d="100"/>
          <a:sy n="83" d="100"/>
        </p:scale>
        <p:origin x="16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customschemas.google.com/relationships/presentationmetadata" Target="meta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docs.legis.wisconsin.gov/statutes/statutes/154/III/17/2"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dhs.wisconsin.gov/ems/dnr.htm"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dhs.wisconsin.gov/forms/advdirectives/adformspoa.ht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gis.com/Eldercare-Basics/Support-Services/End-of-Life/"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nbexcellence.org/cms-files/resources/Basics-of-Gship.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dhs.wisconsin.gov/publications/p6/p62025.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americanbar.org/groups/law_aging/resources/health_care_decision_making/consumer_s_toolkit_for_health_care_advance_planning.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 name="Google Shape;6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b7bca0f3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8b7bca0f3b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440"/>
              </a:spcBef>
              <a:spcAft>
                <a:spcPts val="0"/>
              </a:spcAft>
              <a:buClr>
                <a:schemeClr val="dk1"/>
              </a:buClr>
              <a:buSzPts val="1100"/>
              <a:buFont typeface="Arial"/>
              <a:buNone/>
            </a:pPr>
            <a:r>
              <a:rPr lang="en-US" dirty="0">
                <a:solidFill>
                  <a:srgbClr val="545454"/>
                </a:solidFill>
              </a:rPr>
              <a:t>The Power of Attorney of finances and property authorizes another person (your agent) to make decisions concerning your property for you (the principal). Your agent will be able to make decisions and act with respect to your property (including your money) whether or not you are able to act for yourself.</a:t>
            </a:r>
            <a:endParaRPr dirty="0">
              <a:solidFill>
                <a:srgbClr val="545454"/>
              </a:solidFill>
            </a:endParaRPr>
          </a:p>
          <a:p>
            <a:pPr marL="0" indent="0">
              <a:spcBef>
                <a:spcPts val="1440"/>
              </a:spcBef>
              <a:buClr>
                <a:schemeClr val="dk1"/>
              </a:buClr>
              <a:buNone/>
            </a:pPr>
            <a:endParaRPr lang="en-US" dirty="0">
              <a:solidFill>
                <a:srgbClr val="545454"/>
              </a:solidFill>
            </a:endParaRPr>
          </a:p>
          <a:p>
            <a:pPr marL="0" indent="0">
              <a:spcBef>
                <a:spcPts val="1440"/>
              </a:spcBef>
              <a:buClr>
                <a:schemeClr val="dk1"/>
              </a:buClr>
              <a:buNone/>
            </a:pPr>
            <a:r>
              <a:rPr lang="en-US" dirty="0">
                <a:solidFill>
                  <a:srgbClr val="545454"/>
                </a:solidFill>
              </a:rPr>
              <a:t>A key point to remember about the POA for finances and property are that it does not have to be the same individual as your POA for healthcare. </a:t>
            </a:r>
            <a:endParaRPr dirty="0">
              <a:solidFill>
                <a:srgbClr val="545454"/>
              </a:solidFill>
            </a:endParaRPr>
          </a:p>
          <a:p>
            <a:pPr marL="0" lvl="0" indent="0" algn="l" rtl="0">
              <a:lnSpc>
                <a:spcPct val="100000"/>
              </a:lnSpc>
              <a:spcBef>
                <a:spcPts val="1440"/>
              </a:spcBef>
              <a:spcAft>
                <a:spcPts val="0"/>
              </a:spcAft>
              <a:buClr>
                <a:schemeClr val="dk1"/>
              </a:buClr>
              <a:buSzPts val="1100"/>
              <a:buFont typeface="Arial"/>
              <a:buNone/>
            </a:pPr>
            <a:r>
              <a:rPr lang="en-US" dirty="0">
                <a:solidFill>
                  <a:srgbClr val="545454"/>
                </a:solidFill>
              </a:rPr>
              <a:t>Does anyone have any experience with declaring a POA for Finances and Property?</a:t>
            </a:r>
            <a:endParaRPr dirty="0">
              <a:solidFill>
                <a:srgbClr val="545454"/>
              </a:solidFill>
            </a:endParaRPr>
          </a:p>
          <a:p>
            <a:pPr marL="0" lvl="0" indent="0" algn="l" rtl="0">
              <a:lnSpc>
                <a:spcPct val="90000"/>
              </a:lnSpc>
              <a:spcBef>
                <a:spcPts val="1440"/>
              </a:spcBef>
              <a:spcAft>
                <a:spcPts val="0"/>
              </a:spcAft>
              <a:buClr>
                <a:schemeClr val="dk1"/>
              </a:buClr>
              <a:buSzPts val="1100"/>
              <a:buFont typeface="Arial"/>
              <a:buNone/>
            </a:pPr>
            <a:endParaRPr sz="1400" dirty="0">
              <a:solidFill>
                <a:schemeClr val="dk1"/>
              </a:solidFill>
            </a:endParaRPr>
          </a:p>
          <a:p>
            <a:pPr marL="0" indent="0">
              <a:buNone/>
            </a:pPr>
            <a:r>
              <a:rPr lang="en-US" sz="1100" dirty="0"/>
              <a:t>This Power of Attorney for Finances form allows you to plan for future financial decision-making even if you are unable to make your own decisions.</a:t>
            </a:r>
            <a:r>
              <a:rPr lang="en-US" dirty="0"/>
              <a:t> </a:t>
            </a:r>
          </a:p>
          <a:p>
            <a:pPr marL="0" indent="0">
              <a:buNone/>
            </a:pPr>
            <a:endParaRPr lang="en-US" dirty="0"/>
          </a:p>
          <a:p>
            <a:pPr marL="0" lvl="0" indent="0" algn="l" rtl="0">
              <a:lnSpc>
                <a:spcPct val="100000"/>
              </a:lnSpc>
              <a:spcBef>
                <a:spcPts val="0"/>
              </a:spcBef>
              <a:spcAft>
                <a:spcPts val="0"/>
              </a:spcAft>
              <a:buSzPts val="1100"/>
              <a:buNone/>
            </a:pPr>
            <a:r>
              <a:rPr lang="en-US" sz="1100" dirty="0"/>
              <a:t>This form is not the answer for everyone. Only select someone you trust to be your agent. You may wish to consult with an attorney to explore other financial planning tools such as a Power of Attorney for Finances drafted by an attorney, or special accounts or trusts. This is an important legal document. Do not sign it until you, and your chosen agent, understand the powers being granted. By signing this document, you are not giving up any powers or rights to control your finances or property. Instead, you are giving your agent, in addition to yourself, the authority to handle your finances and property. While it is not required that you sign this document in the presence of a notary, acknowledged signatures create a lawful presumption of genuineness and will be more easily accepted by businesses and financial institutions.</a:t>
            </a:r>
            <a:r>
              <a:rPr lang="en-US" dirty="0"/>
              <a:t> </a:t>
            </a:r>
            <a:endParaRPr lang="en-US" sz="1100" dirty="0"/>
          </a:p>
          <a:p>
            <a:pPr marL="0" lvl="0" indent="0" algn="l" rtl="0">
              <a:lnSpc>
                <a:spcPct val="100000"/>
              </a:lnSpc>
              <a:spcBef>
                <a:spcPts val="0"/>
              </a:spcBef>
              <a:spcAft>
                <a:spcPts val="0"/>
              </a:spcAft>
              <a:buSzPts val="1100"/>
              <a:buNone/>
            </a:pPr>
            <a:endParaRPr lang="en-US" sz="1100" dirty="0"/>
          </a:p>
          <a:p>
            <a:pPr marL="0" indent="0">
              <a:buNone/>
            </a:pPr>
            <a:r>
              <a:rPr lang="en-US" sz="1100" dirty="0"/>
              <a:t>This document is effective immediately when executed unless you state a future date or occurrence that will activate the powers expressed in this form. This Power of Attorney for Finances is “durable” (does not terminate upon the principal’s incapacity) unless you specifically state that it terminates if you become incapacitated.</a:t>
            </a:r>
            <a:r>
              <a:rPr lang="en-US" dirty="0"/>
              <a:t> </a:t>
            </a:r>
            <a:endParaRPr lang="en-US" sz="1100" dirty="0"/>
          </a:p>
          <a:p>
            <a:pPr marL="0" lvl="0" indent="0" algn="l" rtl="0">
              <a:lnSpc>
                <a:spcPct val="100000"/>
              </a:lnSpc>
              <a:spcBef>
                <a:spcPts val="0"/>
              </a:spcBef>
              <a:spcAft>
                <a:spcPts val="0"/>
              </a:spcAft>
              <a:buSzPts val="1100"/>
              <a:buNone/>
            </a:pPr>
            <a:endParaRPr lang="en-US" sz="1100" dirty="0"/>
          </a:p>
          <a:p>
            <a:pPr marL="0" indent="0">
              <a:buNone/>
            </a:pPr>
            <a:r>
              <a:rPr lang="en-US" sz="1100" dirty="0"/>
              <a:t>If you name your spouse or domestic partner as your agent and the marriage or domestic partnership is terminated (annulment or divorce), this document becomes invalid unless the special instructions in this document state that such an action will not terminate the authority given to the agent. If you used a former state Power of Attorney for Finances form, that form is still valid. Executing a new Power of Attorney for Finances does not, automatically, revoke a prior document. If you wish to change this Power of Attorney for Finances in the future, you must complete a new document and revoke this one. You may revoke this document at any time; a suggested method is a written and dated statement expressing your intent to revoke this document. If you revoke this document, you should notify your agent and any other persons or entities that have a copy.</a:t>
            </a:r>
            <a:r>
              <a:rPr lang="en-US" dirty="0"/>
              <a:t> </a:t>
            </a:r>
            <a:endParaRPr lang="en-US" sz="1100" dirty="0"/>
          </a:p>
          <a:p>
            <a:pPr marL="0" lvl="0" indent="0" algn="l" rtl="0">
              <a:lnSpc>
                <a:spcPct val="100000"/>
              </a:lnSpc>
              <a:spcBef>
                <a:spcPts val="0"/>
              </a:spcBef>
              <a:spcAft>
                <a:spcPts val="0"/>
              </a:spcAft>
              <a:buSzPts val="1100"/>
              <a:buNone/>
            </a:pPr>
            <a:endParaRPr lang="en-US" sz="1100" dirty="0"/>
          </a:p>
          <a:p>
            <a:pPr marL="0" lvl="0" indent="0" algn="l" rtl="0">
              <a:lnSpc>
                <a:spcPct val="100000"/>
              </a:lnSpc>
              <a:spcBef>
                <a:spcPts val="0"/>
              </a:spcBef>
              <a:spcAft>
                <a:spcPts val="0"/>
              </a:spcAft>
              <a:buSzPts val="1100"/>
              <a:buNone/>
            </a:pPr>
            <a:r>
              <a:rPr lang="en-US" sz="1100" dirty="0"/>
              <a:t>You should select someone you trust to serve as your agent. Unless you specify otherwise, generally the agent’s authority will continue until you die or revoke the Power of Attorney or the agent resigns or is unable to act for you.</a:t>
            </a:r>
            <a:endParaRPr sz="1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8b7bca0f3b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8b7bca0f3b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Since these are “Legal Terms and Forms” it is important to note our definitions are coming right out of the WI state statutes.</a:t>
            </a:r>
          </a:p>
          <a:p>
            <a:pPr marL="0" lvl="0" indent="0" algn="l" rtl="0">
              <a:lnSpc>
                <a:spcPct val="100000"/>
              </a:lnSpc>
              <a:spcBef>
                <a:spcPts val="0"/>
              </a:spcBef>
              <a:spcAft>
                <a:spcPts val="0"/>
              </a:spcAft>
              <a:buSzPts val="1100"/>
              <a:buNone/>
            </a:pPr>
            <a:endParaRPr dirty="0">
              <a:solidFill>
                <a:srgbClr val="545454"/>
              </a:solidFill>
            </a:endParaRPr>
          </a:p>
          <a:p>
            <a:pPr marL="0" lvl="0" indent="0" algn="l" rtl="0">
              <a:lnSpc>
                <a:spcPct val="100000"/>
              </a:lnSpc>
              <a:spcBef>
                <a:spcPts val="1440"/>
              </a:spcBef>
              <a:spcAft>
                <a:spcPts val="0"/>
              </a:spcAft>
              <a:buClr>
                <a:schemeClr val="dk1"/>
              </a:buClr>
              <a:buSzPts val="1100"/>
              <a:buFont typeface="Arial"/>
              <a:buNone/>
            </a:pPr>
            <a:r>
              <a:rPr lang="en-US" dirty="0">
                <a:solidFill>
                  <a:srgbClr val="545454"/>
                </a:solidFill>
              </a:rPr>
              <a:t>As defined in </a:t>
            </a:r>
            <a:r>
              <a:rPr lang="en-US" u="sng" dirty="0">
                <a:solidFill>
                  <a:srgbClr val="993110"/>
                </a:solidFill>
                <a:hlinkClick r:id="rId3">
                  <a:extLst>
                    <a:ext uri="{A12FA001-AC4F-418D-AE19-62706E023703}">
                      <ahyp:hlinkClr xmlns:ahyp="http://schemas.microsoft.com/office/drawing/2018/hyperlinkcolor" val="tx"/>
                    </a:ext>
                  </a:extLst>
                </a:hlinkClick>
              </a:rPr>
              <a:t>Wis. Stat. s. 154.17 (2)</a:t>
            </a:r>
            <a:r>
              <a:rPr lang="en-US" dirty="0">
                <a:solidFill>
                  <a:srgbClr val="545454"/>
                </a:solidFill>
              </a:rPr>
              <a:t>, a do-not-resuscitate order directs emergency medical technicians, first responders and emergency health care facilities personnel not to attempt cardiopulmonary resuscitation on the person for whom the order is issued if that person suffers cardiac or respiratory arrest. The purpose of a do-not-resuscitate order is to ensure that medical care provided in the emergency department and out-of-hospital settings is consistent with the patient's desire and the attending physician's authorization.</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Clr>
                <a:schemeClr val="dk1"/>
              </a:buClr>
              <a:buSzPts val="1100"/>
              <a:buFont typeface="Arial"/>
              <a:buNone/>
            </a:pPr>
            <a:r>
              <a:rPr lang="en-US" dirty="0"/>
              <a:t>If you </a:t>
            </a:r>
            <a:r>
              <a:rPr lang="en-US" sz="1150" dirty="0"/>
              <a:t>v</a:t>
            </a:r>
            <a:r>
              <a:rPr lang="en-US" sz="1150" u="sng" dirty="0">
                <a:solidFill>
                  <a:srgbClr val="993110"/>
                </a:solidFill>
                <a:hlinkClick r:id="rId4">
                  <a:extLst>
                    <a:ext uri="{A12FA001-AC4F-418D-AE19-62706E023703}">
                      <ahyp:hlinkClr xmlns:ahyp="http://schemas.microsoft.com/office/drawing/2018/hyperlinkcolor" val="tx"/>
                    </a:ext>
                  </a:extLst>
                </a:hlinkClick>
              </a:rPr>
              <a:t>isit the DNR page you will find more information on</a:t>
            </a:r>
            <a:r>
              <a:rPr lang="en-US" sz="1150" dirty="0">
                <a:solidFill>
                  <a:srgbClr val="545454"/>
                </a:solidFill>
              </a:rPr>
              <a:t>:</a:t>
            </a:r>
          </a:p>
          <a:p>
            <a:pPr marL="0" lvl="0" indent="0" algn="l" rtl="0">
              <a:lnSpc>
                <a:spcPct val="100000"/>
              </a:lnSpc>
              <a:spcBef>
                <a:spcPts val="0"/>
              </a:spcBef>
              <a:spcAft>
                <a:spcPts val="0"/>
              </a:spcAft>
              <a:buClr>
                <a:schemeClr val="dk1"/>
              </a:buClr>
              <a:buSzPts val="1100"/>
              <a:buFont typeface="Arial"/>
              <a:buNone/>
            </a:pPr>
            <a:r>
              <a:rPr lang="en-US" sz="1150" dirty="0">
                <a:solidFill>
                  <a:srgbClr val="545454"/>
                </a:solidFill>
              </a:rPr>
              <a:t>(https://www.dhs.wisconsin.gov/ems/dnr.htm)</a:t>
            </a:r>
          </a:p>
          <a:p>
            <a:pPr marL="0" lvl="0" indent="0" algn="l" rtl="0">
              <a:lnSpc>
                <a:spcPct val="100000"/>
              </a:lnSpc>
              <a:spcBef>
                <a:spcPts val="0"/>
              </a:spcBef>
              <a:spcAft>
                <a:spcPts val="0"/>
              </a:spcAft>
              <a:buClr>
                <a:schemeClr val="dk1"/>
              </a:buClr>
              <a:buSzPts val="1100"/>
              <a:buFont typeface="Arial"/>
              <a:buNone/>
            </a:pPr>
            <a:endParaRPr sz="1150" dirty="0">
              <a:solidFill>
                <a:srgbClr val="545454"/>
              </a:solidFill>
            </a:endParaRPr>
          </a:p>
          <a:p>
            <a:pPr marL="457200" lvl="0" indent="-301625" algn="l" rtl="0">
              <a:lnSpc>
                <a:spcPct val="107916"/>
              </a:lnSpc>
              <a:spcBef>
                <a:spcPts val="1440"/>
              </a:spcBef>
              <a:spcAft>
                <a:spcPts val="0"/>
              </a:spcAft>
              <a:buClr>
                <a:srgbClr val="545454"/>
              </a:buClr>
              <a:buSzPts val="1150"/>
              <a:buChar char="●"/>
            </a:pPr>
            <a:r>
              <a:rPr lang="en-US" sz="1150" dirty="0">
                <a:solidFill>
                  <a:srgbClr val="545454"/>
                </a:solidFill>
              </a:rPr>
              <a:t>Issuing a DNR order (attending physician responsibilities)</a:t>
            </a:r>
            <a:endParaRPr sz="1150" dirty="0">
              <a:solidFill>
                <a:srgbClr val="545454"/>
              </a:solidFill>
            </a:endParaRPr>
          </a:p>
          <a:p>
            <a:pPr marL="457200" lvl="0" indent="-301625" algn="l" rtl="0">
              <a:lnSpc>
                <a:spcPct val="107916"/>
              </a:lnSpc>
              <a:spcBef>
                <a:spcPts val="600"/>
              </a:spcBef>
              <a:spcAft>
                <a:spcPts val="0"/>
              </a:spcAft>
              <a:buClr>
                <a:srgbClr val="545454"/>
              </a:buClr>
              <a:buSzPts val="1150"/>
              <a:buChar char="●"/>
            </a:pPr>
            <a:r>
              <a:rPr lang="en-US" sz="1150" dirty="0">
                <a:solidFill>
                  <a:srgbClr val="545454"/>
                </a:solidFill>
              </a:rPr>
              <a:t>Revoking a DNR order</a:t>
            </a:r>
            <a:endParaRPr sz="1150" dirty="0">
              <a:solidFill>
                <a:srgbClr val="545454"/>
              </a:solidFill>
            </a:endParaRPr>
          </a:p>
          <a:p>
            <a:pPr marL="457200" lvl="0" indent="-301625" algn="l" rtl="0">
              <a:lnSpc>
                <a:spcPct val="107916"/>
              </a:lnSpc>
              <a:spcBef>
                <a:spcPts val="600"/>
              </a:spcBef>
              <a:spcAft>
                <a:spcPts val="0"/>
              </a:spcAft>
              <a:buClr>
                <a:srgbClr val="545454"/>
              </a:buClr>
              <a:buSzPts val="1150"/>
              <a:buChar char="●"/>
            </a:pPr>
            <a:r>
              <a:rPr lang="en-US" sz="1150" dirty="0">
                <a:solidFill>
                  <a:srgbClr val="545454"/>
                </a:solidFill>
              </a:rPr>
              <a:t>DNR identification bracelets</a:t>
            </a:r>
            <a:endParaRPr sz="1150" dirty="0">
              <a:solidFill>
                <a:srgbClr val="545454"/>
              </a:solidFill>
            </a:endParaRPr>
          </a:p>
          <a:p>
            <a:pPr marL="457200" lvl="0" indent="-301625" algn="l" rtl="0">
              <a:lnSpc>
                <a:spcPct val="107916"/>
              </a:lnSpc>
              <a:spcBef>
                <a:spcPts val="600"/>
              </a:spcBef>
              <a:spcAft>
                <a:spcPts val="0"/>
              </a:spcAft>
              <a:buClr>
                <a:srgbClr val="545454"/>
              </a:buClr>
              <a:buSzPts val="1150"/>
              <a:buChar char="●"/>
            </a:pPr>
            <a:r>
              <a:rPr lang="en-US" sz="1150" dirty="0">
                <a:solidFill>
                  <a:srgbClr val="545454"/>
                </a:solidFill>
              </a:rPr>
              <a:t>Ordering materials</a:t>
            </a:r>
            <a:endParaRPr sz="1150" dirty="0">
              <a:solidFill>
                <a:srgbClr val="545454"/>
              </a:solidFill>
            </a:endParaRPr>
          </a:p>
          <a:p>
            <a:pPr marL="0" lvl="0" indent="0" algn="l" rtl="0">
              <a:lnSpc>
                <a:spcPct val="100000"/>
              </a:lnSpc>
              <a:spcBef>
                <a:spcPts val="60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8b7bca0f3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8b7bca0f3b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There are other legal forms that you may choose to consider. (If time allows, you can go into detail on each. If not, you can mention that these are all additional forms that may be available to you in WI.)</a:t>
            </a:r>
            <a:endParaRPr dirty="0"/>
          </a:p>
          <a:p>
            <a:pPr marL="0" lvl="0" indent="0" algn="l" rtl="0">
              <a:lnSpc>
                <a:spcPct val="100000"/>
              </a:lnSpc>
              <a:spcBef>
                <a:spcPts val="0"/>
              </a:spcBef>
              <a:spcAft>
                <a:spcPts val="0"/>
              </a:spcAft>
              <a:buSzPts val="1100"/>
              <a:buNone/>
            </a:pPr>
            <a:endParaRPr dirty="0"/>
          </a:p>
          <a:p>
            <a:pPr marL="0" indent="0">
              <a:buNone/>
            </a:pPr>
            <a:r>
              <a:rPr lang="en-US" b="1" dirty="0"/>
              <a:t>Organ donation- </a:t>
            </a:r>
            <a:r>
              <a:rPr lang="en-US" dirty="0">
                <a:solidFill>
                  <a:srgbClr val="222222"/>
                </a:solidFill>
              </a:rPr>
              <a:t>You can help save and improve lives by registering to be an organ and tissue donor when you renew your driver license or ID card. People of all ages can donate regardless of health history. </a:t>
            </a:r>
          </a:p>
          <a:p>
            <a:pPr marL="0" lvl="0" indent="0" algn="l" rtl="0">
              <a:lnSpc>
                <a:spcPct val="100000"/>
              </a:lnSpc>
              <a:spcBef>
                <a:spcPts val="0"/>
              </a:spcBef>
              <a:spcAft>
                <a:spcPts val="0"/>
              </a:spcAft>
              <a:buSzPts val="1100"/>
              <a:buNone/>
            </a:pPr>
            <a:r>
              <a:rPr lang="en-US" dirty="0">
                <a:solidFill>
                  <a:srgbClr val="222222"/>
                </a:solidFill>
              </a:rPr>
              <a:t>Registering means that you authorize the donation of your organs, tissues and eyes upon your death. </a:t>
            </a:r>
            <a:endParaRPr dirty="0">
              <a:solidFill>
                <a:srgbClr val="222222"/>
              </a:solidFill>
            </a:endParaRPr>
          </a:p>
          <a:p>
            <a:pPr marL="0" indent="0">
              <a:spcBef>
                <a:spcPts val="800"/>
              </a:spcBef>
              <a:buNone/>
            </a:pPr>
            <a:endParaRPr lang="en-US" b="1" dirty="0">
              <a:solidFill>
                <a:srgbClr val="222222"/>
              </a:solidFill>
            </a:endParaRPr>
          </a:p>
          <a:p>
            <a:pPr marL="0" lvl="0" indent="0" algn="l">
              <a:lnSpc>
                <a:spcPct val="100000"/>
              </a:lnSpc>
              <a:spcBef>
                <a:spcPts val="800"/>
              </a:spcBef>
              <a:spcAft>
                <a:spcPts val="0"/>
              </a:spcAft>
              <a:buSzPts val="1100"/>
              <a:buNone/>
            </a:pPr>
            <a:r>
              <a:rPr lang="en-US" b="1" dirty="0">
                <a:solidFill>
                  <a:srgbClr val="222222"/>
                </a:solidFill>
              </a:rPr>
              <a:t>HIPPA- Is the federal Health Insurance Portability and Accountability Act of 1996. </a:t>
            </a:r>
            <a:r>
              <a:rPr lang="en-US" dirty="0">
                <a:solidFill>
                  <a:srgbClr val="545454"/>
                </a:solidFill>
                <a:highlight>
                  <a:srgbClr val="FFFFFF"/>
                </a:highlight>
              </a:rPr>
              <a:t>The HIPAA Privacy and Security Rules provide individuals with health information privacy rights and safeguard the health information. These rights are important for you to know so you can take charge of protecting your health information and know if your rights are being denied.</a:t>
            </a:r>
            <a:endParaRPr dirty="0">
              <a:solidFill>
                <a:srgbClr val="545454"/>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dirty="0">
                <a:solidFill>
                  <a:srgbClr val="545454"/>
                </a:solidFill>
                <a:highlight>
                  <a:srgbClr val="FFFFFF"/>
                </a:highlight>
              </a:rPr>
              <a:t>Health information rights include, but are not limited to:</a:t>
            </a:r>
            <a:endParaRPr dirty="0">
              <a:solidFill>
                <a:srgbClr val="545454"/>
              </a:solidFill>
              <a:highlight>
                <a:srgbClr val="FFFFFF"/>
              </a:highlight>
            </a:endParaRPr>
          </a:p>
          <a:p>
            <a:pPr marL="457200" lvl="0" indent="-298450" algn="l" rtl="0">
              <a:lnSpc>
                <a:spcPct val="140000"/>
              </a:lnSpc>
              <a:spcBef>
                <a:spcPts val="1400"/>
              </a:spcBef>
              <a:spcAft>
                <a:spcPts val="0"/>
              </a:spcAft>
              <a:buClr>
                <a:srgbClr val="545454"/>
              </a:buClr>
              <a:buSzPts val="1100"/>
              <a:buChar char="●"/>
            </a:pPr>
            <a:r>
              <a:rPr lang="en-US" dirty="0">
                <a:solidFill>
                  <a:srgbClr val="545454"/>
                </a:solidFill>
                <a:highlight>
                  <a:srgbClr val="FFFFFF"/>
                </a:highlight>
              </a:rPr>
              <a:t>Your right to access your health information.</a:t>
            </a:r>
            <a:endParaRPr dirty="0">
              <a:solidFill>
                <a:srgbClr val="545454"/>
              </a:solidFill>
              <a:highlight>
                <a:srgbClr val="FFFFFF"/>
              </a:highlight>
            </a:endParaRPr>
          </a:p>
          <a:p>
            <a:pPr marL="457200" lvl="0" indent="-298450" algn="l" rtl="0">
              <a:lnSpc>
                <a:spcPct val="140000"/>
              </a:lnSpc>
              <a:spcBef>
                <a:spcPts val="0"/>
              </a:spcBef>
              <a:spcAft>
                <a:spcPts val="0"/>
              </a:spcAft>
              <a:buClr>
                <a:srgbClr val="545454"/>
              </a:buClr>
              <a:buSzPts val="1100"/>
              <a:buChar char="●"/>
            </a:pPr>
            <a:r>
              <a:rPr lang="en-US" dirty="0">
                <a:solidFill>
                  <a:srgbClr val="545454"/>
                </a:solidFill>
                <a:highlight>
                  <a:srgbClr val="FFFFFF"/>
                </a:highlight>
              </a:rPr>
              <a:t>Your right to correct or amend your health information.</a:t>
            </a:r>
            <a:endParaRPr dirty="0">
              <a:solidFill>
                <a:srgbClr val="545454"/>
              </a:solidFill>
              <a:highlight>
                <a:srgbClr val="FFFFFF"/>
              </a:highlight>
            </a:endParaRPr>
          </a:p>
          <a:p>
            <a:pPr marL="457200" marR="114300" lvl="0" indent="-298450" algn="l" rtl="0">
              <a:lnSpc>
                <a:spcPct val="140000"/>
              </a:lnSpc>
              <a:spcBef>
                <a:spcPts val="0"/>
              </a:spcBef>
              <a:spcAft>
                <a:spcPts val="0"/>
              </a:spcAft>
              <a:buClr>
                <a:srgbClr val="545454"/>
              </a:buClr>
              <a:buSzPts val="1100"/>
              <a:buChar char="●"/>
            </a:pPr>
            <a:r>
              <a:rPr lang="en-US" dirty="0">
                <a:solidFill>
                  <a:srgbClr val="545454"/>
                </a:solidFill>
                <a:highlight>
                  <a:srgbClr val="FFFFFF"/>
                </a:highlight>
              </a:rPr>
              <a:t>Your right to file a complaint.</a:t>
            </a:r>
            <a:endParaRPr dirty="0">
              <a:solidFill>
                <a:srgbClr val="545454"/>
              </a:solidFill>
              <a:highlight>
                <a:srgbClr val="FFFFFF"/>
              </a:highlight>
            </a:endParaRPr>
          </a:p>
          <a:p>
            <a:pPr marL="0" lvl="0" indent="0" algn="l" rtl="0">
              <a:lnSpc>
                <a:spcPct val="115000"/>
              </a:lnSpc>
              <a:spcBef>
                <a:spcPts val="1700"/>
              </a:spcBef>
              <a:spcAft>
                <a:spcPts val="0"/>
              </a:spcAft>
              <a:buClr>
                <a:schemeClr val="dk1"/>
              </a:buClr>
              <a:buSzPts val="1100"/>
              <a:buFont typeface="Arial"/>
              <a:buNone/>
            </a:pPr>
            <a:r>
              <a:rPr lang="en-US" dirty="0">
                <a:solidFill>
                  <a:srgbClr val="545454"/>
                </a:solidFill>
                <a:highlight>
                  <a:srgbClr val="FFFFFF"/>
                </a:highlight>
              </a:rPr>
              <a:t>HIPAA balances the seamless electronic disclosures of your health information with technological safeguards. To make sure that your health information is protected in a way that does not interfere with your health care, information can be used and shared for your treatment and care coordination without waiting for consent.</a:t>
            </a:r>
            <a:endParaRPr dirty="0">
              <a:solidFill>
                <a:srgbClr val="545454"/>
              </a:solidFill>
              <a:highlight>
                <a:srgbClr val="FFFFFF"/>
              </a:highlight>
            </a:endParaRPr>
          </a:p>
          <a:p>
            <a:pPr marL="0" lvl="0" indent="0" algn="l" rtl="0">
              <a:lnSpc>
                <a:spcPct val="115000"/>
              </a:lnSpc>
              <a:spcBef>
                <a:spcPts val="1400"/>
              </a:spcBef>
              <a:spcAft>
                <a:spcPts val="0"/>
              </a:spcAft>
              <a:buSzPts val="1100"/>
              <a:buNone/>
            </a:pPr>
            <a:r>
              <a:rPr lang="en-US" dirty="0">
                <a:solidFill>
                  <a:srgbClr val="545454"/>
                </a:solidFill>
                <a:highlight>
                  <a:srgbClr val="FFFFFF"/>
                </a:highlight>
              </a:rPr>
              <a:t>Your health information cannot be used or shared without written permission unless HIPAA allows it</a:t>
            </a:r>
            <a:endParaRPr dirty="0">
              <a:solidFill>
                <a:srgbClr val="545454"/>
              </a:solidFill>
              <a:highlight>
                <a:srgbClr val="FFFFFF"/>
              </a:highlight>
            </a:endParaRPr>
          </a:p>
          <a:p>
            <a:pPr marL="0" indent="0">
              <a:lnSpc>
                <a:spcPct val="115000"/>
              </a:lnSpc>
              <a:spcBef>
                <a:spcPts val="1400"/>
              </a:spcBef>
              <a:buNone/>
            </a:pPr>
            <a:endParaRPr lang="en-US" b="1" dirty="0">
              <a:solidFill>
                <a:srgbClr val="545454"/>
              </a:solidFill>
              <a:highlight>
                <a:srgbClr val="FFFFFF"/>
              </a:highlight>
            </a:endParaRPr>
          </a:p>
          <a:p>
            <a:pPr marL="0" lvl="0" indent="0" algn="l">
              <a:lnSpc>
                <a:spcPct val="114999"/>
              </a:lnSpc>
              <a:spcBef>
                <a:spcPts val="1400"/>
              </a:spcBef>
              <a:spcAft>
                <a:spcPts val="0"/>
              </a:spcAft>
              <a:buSzPts val="1100"/>
              <a:buNone/>
            </a:pPr>
            <a:r>
              <a:rPr lang="en-US" b="1" dirty="0">
                <a:solidFill>
                  <a:srgbClr val="545454"/>
                </a:solidFill>
                <a:highlight>
                  <a:srgbClr val="FFFFFF"/>
                </a:highlight>
              </a:rPr>
              <a:t>POLST or Physicians Orders for life-sustaining treatment-</a:t>
            </a:r>
            <a:r>
              <a:rPr lang="en-US" dirty="0">
                <a:solidFill>
                  <a:srgbClr val="545454"/>
                </a:solidFill>
                <a:highlight>
                  <a:srgbClr val="FFFFFF"/>
                </a:highlight>
              </a:rPr>
              <a:t> </a:t>
            </a:r>
            <a:r>
              <a:rPr lang="en-US" dirty="0">
                <a:solidFill>
                  <a:srgbClr val="272727"/>
                </a:solidFill>
                <a:highlight>
                  <a:srgbClr val="FFFFFF"/>
                </a:highlight>
              </a:rPr>
              <a:t>A POLST form is a doctor’s order that helps you keep control over medical care at the end of life. Like a Do Not Resuscitate (DNR) order, the form tells emergency medical personnel and other health care providers whether or not to administer cardiopulmonary resuscitation (CPR) in the event of a medical emergency. The POLST form may also provide other information about your wishes for end-of-life health care, as explained below.</a:t>
            </a:r>
            <a:endParaRPr dirty="0">
              <a:solidFill>
                <a:srgbClr val="272727"/>
              </a:solidFill>
              <a:highlight>
                <a:srgbClr val="FFFFFF"/>
              </a:highlight>
            </a:endParaRPr>
          </a:p>
          <a:p>
            <a:pPr marL="0" indent="0">
              <a:lnSpc>
                <a:spcPct val="133333"/>
              </a:lnSpc>
              <a:spcBef>
                <a:spcPts val="1400"/>
              </a:spcBef>
              <a:buNone/>
            </a:pPr>
            <a:r>
              <a:rPr lang="en-US" dirty="0">
                <a:solidFill>
                  <a:srgbClr val="272727"/>
                </a:solidFill>
                <a:highlight>
                  <a:srgbClr val="FFFFFF"/>
                </a:highlight>
              </a:rPr>
              <a:t>In Wisconsin, the POLST form is currently available in hospitals, nursing homes, home health, and hospice settings in just a handful of counties. Check with your medical facility to see if they offer it. In the future, the form may become available in other parts of the state. A common question is what is the difference between a POLST or POST and a DNR. </a:t>
            </a:r>
            <a:r>
              <a:rPr lang="en-US" dirty="0">
                <a:solidFill>
                  <a:srgbClr val="202124"/>
                </a:solidFill>
                <a:highlight>
                  <a:srgbClr val="FFFFFF"/>
                </a:highlight>
              </a:rPr>
              <a:t>The </a:t>
            </a:r>
            <a:r>
              <a:rPr lang="en-US" b="1" dirty="0">
                <a:solidFill>
                  <a:srgbClr val="202124"/>
                </a:solidFill>
                <a:highlight>
                  <a:srgbClr val="FFFFFF"/>
                </a:highlight>
              </a:rPr>
              <a:t>DNR</a:t>
            </a:r>
            <a:r>
              <a:rPr lang="en-US" dirty="0">
                <a:solidFill>
                  <a:srgbClr val="202124"/>
                </a:solidFill>
                <a:highlight>
                  <a:srgbClr val="FFFFFF"/>
                </a:highlight>
              </a:rPr>
              <a:t> guides Emergency Medical Service (EMS) providers and can give EMS permission not to perform cardiopulmonary resuscitation (CPR), whereas a </a:t>
            </a:r>
            <a:r>
              <a:rPr lang="en-US" b="1" dirty="0">
                <a:solidFill>
                  <a:srgbClr val="202124"/>
                </a:solidFill>
                <a:highlight>
                  <a:srgbClr val="FFFFFF"/>
                </a:highlight>
              </a:rPr>
              <a:t>POLST</a:t>
            </a:r>
            <a:r>
              <a:rPr lang="en-US" dirty="0">
                <a:solidFill>
                  <a:srgbClr val="202124"/>
                </a:solidFill>
                <a:highlight>
                  <a:srgbClr val="FFFFFF"/>
                </a:highlight>
              </a:rPr>
              <a:t> might include a </a:t>
            </a:r>
            <a:r>
              <a:rPr lang="en-US" b="1" dirty="0">
                <a:solidFill>
                  <a:srgbClr val="202124"/>
                </a:solidFill>
                <a:highlight>
                  <a:srgbClr val="FFFFFF"/>
                </a:highlight>
              </a:rPr>
              <a:t>DNR</a:t>
            </a:r>
            <a:r>
              <a:rPr lang="en-US" dirty="0">
                <a:solidFill>
                  <a:srgbClr val="202124"/>
                </a:solidFill>
                <a:highlight>
                  <a:srgbClr val="FFFFFF"/>
                </a:highlight>
              </a:rPr>
              <a:t> instruction regarding CPR, but provides more instructions regarding additional medical interventions.</a:t>
            </a:r>
            <a:endParaRPr dirty="0">
              <a:solidFill>
                <a:srgbClr val="272727"/>
              </a:solidFill>
              <a:highlight>
                <a:srgbClr val="FFFFFF"/>
              </a:highlight>
            </a:endParaRPr>
          </a:p>
          <a:p>
            <a:pPr marL="0" indent="0">
              <a:lnSpc>
                <a:spcPct val="115000"/>
              </a:lnSpc>
              <a:spcBef>
                <a:spcPts val="600"/>
              </a:spcBef>
              <a:buClr>
                <a:schemeClr val="dk1"/>
              </a:buClr>
              <a:buNone/>
            </a:pPr>
            <a:endParaRPr lang="en-US" b="1" dirty="0">
              <a:solidFill>
                <a:srgbClr val="545454"/>
              </a:solidFill>
              <a:highlight>
                <a:srgbClr val="FFFFFF"/>
              </a:highlight>
            </a:endParaRPr>
          </a:p>
          <a:p>
            <a:pPr marL="0" indent="0">
              <a:lnSpc>
                <a:spcPct val="114999"/>
              </a:lnSpc>
              <a:spcBef>
                <a:spcPts val="600"/>
              </a:spcBef>
              <a:buNone/>
            </a:pPr>
            <a:r>
              <a:rPr lang="en-US" b="1" dirty="0">
                <a:solidFill>
                  <a:srgbClr val="545454"/>
                </a:solidFill>
                <a:highlight>
                  <a:srgbClr val="FFFFFF"/>
                </a:highlight>
              </a:rPr>
              <a:t>Authorization for Final Disposition-</a:t>
            </a:r>
            <a:r>
              <a:rPr lang="en-US" dirty="0">
                <a:solidFill>
                  <a:srgbClr val="545454"/>
                </a:solidFill>
                <a:highlight>
                  <a:srgbClr val="FFFFFF"/>
                </a:highlight>
              </a:rPr>
              <a:t>  When properly completed and signed in the presence of two competent adult witnesses or a notary public, this voluntary document allows a competent adult (the declarant) to designate another competent adult (the representative or an alternative representative) to make funeral arrangements on behalf of the declarant. </a:t>
            </a:r>
            <a:endParaRPr dirty="0">
              <a:solidFill>
                <a:srgbClr val="545454"/>
              </a:solidFill>
              <a:highlight>
                <a:srgbClr val="FFFFFF"/>
              </a:highlight>
            </a:endParaRPr>
          </a:p>
          <a:p>
            <a:pPr marL="0" lvl="0" indent="0" algn="l" rtl="0">
              <a:lnSpc>
                <a:spcPct val="100000"/>
              </a:lnSpc>
              <a:spcBef>
                <a:spcPts val="1400"/>
              </a:spcBef>
              <a:spcAft>
                <a:spcPts val="0"/>
              </a:spcAft>
              <a:buSzPts val="1100"/>
              <a:buNone/>
            </a:pPr>
            <a:endParaRPr dirty="0">
              <a:solidFill>
                <a:srgbClr val="222222"/>
              </a:solidFill>
              <a:latin typeface="Verdana"/>
              <a:ea typeface="Verdana"/>
              <a:cs typeface="Verdana"/>
              <a:sym typeface="Verdana"/>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8b7bca0f3b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8b7bca0f3b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So now let’s talk about how to write your advance directive. You can start with the living will and POA for healthcare forms that are available from WI Department of Health Services. (see link below). You can also request these forms from your medical provider.</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Wisconsin advance directive forms can be found on the Department of Health Services website: </a:t>
            </a:r>
            <a:r>
              <a:rPr lang="en-US" u="sng" dirty="0">
                <a:solidFill>
                  <a:schemeClr val="hlink"/>
                </a:solidFill>
                <a:hlinkClick r:id="rId3"/>
              </a:rPr>
              <a:t>https://www.dhs.wisconsin.gov/forms/advdirectives/adformspoa.htm</a:t>
            </a:r>
            <a:r>
              <a:rPr lang="en-US" dirty="0"/>
              <a:t>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The DHS site does have the forms available in English, Hmong, Spanish and Vietnamese. If you need the forms in another language, the source “Aging with Dignity” has them.</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is an example</a:t>
            </a:r>
            <a:r>
              <a:rPr lang="en-US" baseline="0" dirty="0"/>
              <a:t> of the WI Living Will form. (Or a portion of it. It is 5 pages long) This is one reason we have not provided you with copies. We also want to make sure it is the most up to date forms. These can be obtained from either the Department of Human Services website or directly from your healthcare provider.</a:t>
            </a:r>
          </a:p>
          <a:p>
            <a:r>
              <a:rPr lang="en-US" baseline="0" dirty="0"/>
              <a:t>The thought of filling out the forms can be overwhelming. The purpose of showing this example is to reinforce that the forms are check the box or fill in the blank so they are easy to follow and fill out.</a:t>
            </a:r>
            <a:endParaRPr lang="en-US" dirty="0"/>
          </a:p>
        </p:txBody>
      </p:sp>
    </p:spTree>
    <p:extLst>
      <p:ext uri="{BB962C8B-B14F-4D97-AF65-F5344CB8AC3E}">
        <p14:creationId xmlns:p14="http://schemas.microsoft.com/office/powerpoint/2010/main" val="1936361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93147f2c0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g93147f2c06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dirty="0"/>
              <a:t>The second step is to choose your health-care agent. Note, this person does not have to be the same person that is your POA for finances. The person DOES need to be someone that you trust and that you believe will carry out your wishes. Have a conversation with your loved ones so they are aware of your choice and your wishes.</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3147f2c0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g93147f2c06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dirty="0"/>
              <a:t>The next step is important for the forms to be valid. They need to be signed and witnessed. Two witnesses are required in the state of WI. Witnesses must be at least 18 years of age, not related to you by blood, marriage, domestic partnership, or adoption and not directly financially responsible for your health care. A witness cannot be a health care provider who is serving you at the time of the document is signed or an employee of the health care provider unless the employee is a chaplain or social worker. A witness cannot be can employee of an impatient health care facility in which you are a patient, unless the employee is a chaplain or social worker. A witness cannot be health care agent nor have a claim on any portion of your estate. Valid witnesses acting in good faith are immune from civil or criminal liability. </a:t>
            </a:r>
          </a:p>
          <a:p>
            <a:pPr marL="0" indent="0">
              <a:buNone/>
            </a:pPr>
            <a:endParaRPr lang="en-US" dirty="0"/>
          </a:p>
          <a:p>
            <a:pPr marL="0" indent="0">
              <a:buNone/>
            </a:pPr>
            <a:r>
              <a:rPr lang="en-US" dirty="0"/>
              <a:t>It is important to note that say you filled out the forms 30 years ago and your daughters</a:t>
            </a:r>
            <a:r>
              <a:rPr lang="en-US" baseline="0" dirty="0"/>
              <a:t> boyfriend (who was not a relative at the time) was your witness. Now many years later, they are married. Your documents are not valid unless you redo and obtain a new witness.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93147f2c06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g93147f2c06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Don’t assume your provider will share. Be sure to disseminate to all of your providers. Also, be sure to update as you age to make sure the forms are still in agreement with your wishes. For example</a:t>
            </a:r>
            <a:r>
              <a:rPr lang="en-US" baseline="0" dirty="0"/>
              <a:t> please share with your general physician, your cardiologist and any other specialist you may have especially if they are different healthcare systems.</a:t>
            </a:r>
            <a:endParaRPr lang="en-US" dirty="0"/>
          </a:p>
          <a:p>
            <a:pPr marL="0" indent="0">
              <a:buNone/>
            </a:pPr>
            <a:endParaRPr lang="en-US" dirty="0"/>
          </a:p>
          <a:p>
            <a:pPr marL="0" indent="0">
              <a:buNone/>
            </a:pPr>
            <a:r>
              <a:rPr lang="en-US" dirty="0"/>
              <a:t>As we said earlier, also make sure you share your wishes with your loved ones.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8b7bca0f3b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g8b7bca0f3b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en-US">
                <a:solidFill>
                  <a:srgbClr val="363942"/>
                </a:solidFill>
              </a:rPr>
              <a:t>When filling out advance directives there are some decisions that need to be made such as whether you choose to receive CPR if your heart stops and if you want to be on a machine that pumps air into your lungs through a tube if you can not breathe on your own.These are tough choices to make, but you don't have to make them alone. Take your time. Share your questions or concerns about what to include in your advance directive with your doctor or nurse, your lawyer, your family, or a friend.</a:t>
            </a:r>
            <a:endParaRPr sz="1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a2670b417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a2670b417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Additional decisions to consider are if you choose to:</a:t>
            </a:r>
            <a:endParaRPr/>
          </a:p>
          <a:p>
            <a:pPr marL="0" lvl="0" indent="0" algn="l" rtl="0">
              <a:spcBef>
                <a:spcPts val="0"/>
              </a:spcBef>
              <a:spcAft>
                <a:spcPts val="0"/>
              </a:spcAft>
              <a:buNone/>
            </a:pPr>
            <a:endParaRPr/>
          </a:p>
          <a:p>
            <a:pPr marL="457200" lvl="0" indent="-298450" algn="l" rtl="0">
              <a:spcBef>
                <a:spcPts val="0"/>
              </a:spcBef>
              <a:spcAft>
                <a:spcPts val="0"/>
              </a:spcAft>
              <a:buClr>
                <a:srgbClr val="363942"/>
              </a:buClr>
              <a:buSzPts val="1100"/>
              <a:buChar char="•"/>
            </a:pPr>
            <a:r>
              <a:rPr lang="en-US">
                <a:solidFill>
                  <a:srgbClr val="363942"/>
                </a:solidFill>
              </a:rPr>
              <a:t>Be on a machine that cleans your blood if your kidneys stop working.</a:t>
            </a:r>
            <a:endParaRPr>
              <a:solidFill>
                <a:srgbClr val="363942"/>
              </a:solidFill>
            </a:endParaRPr>
          </a:p>
          <a:p>
            <a:pPr marL="457200" lvl="0" indent="0" algn="l" rtl="0">
              <a:spcBef>
                <a:spcPts val="0"/>
              </a:spcBef>
              <a:spcAft>
                <a:spcPts val="0"/>
              </a:spcAft>
              <a:buClr>
                <a:schemeClr val="dk1"/>
              </a:buClr>
              <a:buSzPts val="1100"/>
              <a:buFont typeface="Arial"/>
              <a:buNone/>
            </a:pPr>
            <a:endParaRPr>
              <a:solidFill>
                <a:srgbClr val="363942"/>
              </a:solidFill>
            </a:endParaRPr>
          </a:p>
          <a:p>
            <a:pPr marL="457200" lvl="0" indent="-298450" algn="l" rtl="0">
              <a:spcBef>
                <a:spcPts val="0"/>
              </a:spcBef>
              <a:spcAft>
                <a:spcPts val="0"/>
              </a:spcAft>
              <a:buClr>
                <a:srgbClr val="363942"/>
              </a:buClr>
              <a:buSzPts val="1100"/>
              <a:buChar char="•"/>
            </a:pPr>
            <a:r>
              <a:rPr lang="en-US">
                <a:solidFill>
                  <a:srgbClr val="363942"/>
                </a:solidFill>
              </a:rPr>
              <a:t>Be fed or get fluids through a tube if you can't eat or drink.</a:t>
            </a:r>
            <a:endParaRPr>
              <a:solidFill>
                <a:srgbClr val="363942"/>
              </a:solidFill>
            </a:endParaRPr>
          </a:p>
          <a:p>
            <a:pPr marL="457200" lvl="0" indent="0" algn="l" rtl="0">
              <a:spcBef>
                <a:spcPts val="0"/>
              </a:spcBef>
              <a:spcAft>
                <a:spcPts val="0"/>
              </a:spcAft>
              <a:buClr>
                <a:schemeClr val="dk1"/>
              </a:buClr>
              <a:buSzPts val="1100"/>
              <a:buFont typeface="Arial"/>
              <a:buNone/>
            </a:pPr>
            <a:endParaRPr>
              <a:solidFill>
                <a:srgbClr val="363942"/>
              </a:solidFill>
            </a:endParaRPr>
          </a:p>
          <a:p>
            <a:pPr marL="457200" lvl="0" indent="-298450" algn="l" rtl="0">
              <a:spcBef>
                <a:spcPts val="0"/>
              </a:spcBef>
              <a:spcAft>
                <a:spcPts val="0"/>
              </a:spcAft>
              <a:buClr>
                <a:srgbClr val="363942"/>
              </a:buClr>
              <a:buSzPts val="1100"/>
              <a:buChar char="•"/>
            </a:pPr>
            <a:r>
              <a:rPr lang="en-US">
                <a:solidFill>
                  <a:srgbClr val="363942"/>
                </a:solidFill>
              </a:rPr>
              <a:t>Take medicines to treat serious infections.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bcb8d388e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gbcb8d388e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indent="0">
              <a:buNone/>
            </a:pPr>
            <a:r>
              <a:rPr lang="en-US" dirty="0"/>
              <a:t>There is no doubt that death and thinking about our mortality is a big and heavy topic. And in our culture, death is rarely talked about out in the open, so most of us don’t have a lot of experience talking about it. Please know that if emotions arise during our time together, that it is okay and it is normal. If you feel you need to take a break, that’s okay too. We recognize that we might not all have the same comfort level, or have the same experiences, or have the same knowledge base. </a:t>
            </a:r>
          </a:p>
          <a:p>
            <a:pPr indent="0">
              <a:buNone/>
            </a:pPr>
            <a:endParaRPr lang="en-US" dirty="0"/>
          </a:p>
          <a:p>
            <a:pPr indent="0">
              <a:buNone/>
            </a:pPr>
            <a:r>
              <a:rPr lang="en-US" dirty="0"/>
              <a:t>Please</a:t>
            </a:r>
            <a:r>
              <a:rPr lang="en-US" baseline="0" dirty="0"/>
              <a:t> acknowledge this prior to beginning. Please be supportive of members if emotions arise.</a:t>
            </a:r>
            <a:endParaRPr lang="en-US" dirty="0"/>
          </a:p>
        </p:txBody>
      </p:sp>
      <p:sp>
        <p:nvSpPr>
          <p:cNvPr id="74" name="Google Shape;74;gbcb8d388ee_0_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8b7bca0f3b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g8b7bca0f3b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en-US">
                <a:solidFill>
                  <a:srgbClr val="363942"/>
                </a:solidFill>
              </a:rPr>
              <a:t>You can change or cancel your advance directive at any time. Just fill out new forms and get rid of your existing forms. If you change or create new forms, give everyone an updated copy. Don't just cross out or add new information unless it's only to change your address or phone number. In WI., be sure that your forms do have witness signatures and that you share any changes you make.</a:t>
            </a:r>
          </a:p>
          <a:p>
            <a:pPr marL="0" indent="0">
              <a:lnSpc>
                <a:spcPct val="107915"/>
              </a:lnSpc>
              <a:buNone/>
            </a:pPr>
            <a:endParaRPr lang="en-US"/>
          </a:p>
          <a:p>
            <a:pPr marL="0" indent="0">
              <a:lnSpc>
                <a:spcPct val="107915"/>
              </a:lnSpc>
              <a:buNone/>
            </a:pPr>
            <a:r>
              <a:rPr lang="en-US"/>
              <a:t>As with all your estate planning documents, your advance directives should be updated regularly. They are not meant for you to “set it and forget it.”  </a:t>
            </a:r>
            <a:endParaRPr lang="en-US">
              <a:solidFill>
                <a:srgbClr val="363942"/>
              </a:solidFill>
            </a:endParaRPr>
          </a:p>
          <a:p>
            <a:pPr marL="0" indent="0">
              <a:lnSpc>
                <a:spcPct val="107915"/>
              </a:lnSpc>
              <a:buNone/>
            </a:pPr>
            <a:endParaRPr lang="en-US"/>
          </a:p>
          <a:p>
            <a:pPr marL="0" indent="0">
              <a:lnSpc>
                <a:spcPct val="107915"/>
              </a:lnSpc>
              <a:buNone/>
            </a:pPr>
            <a:r>
              <a:rPr lang="en-US"/>
              <a:t>We recommend that everyone follow the following rule of thumb for updating their advance directives: Whenever there is a new decade, death, diagnosis, divorce, decline, or change in domicile, it’s time to update your estate planning documents.</a:t>
            </a:r>
            <a:endParaRPr lang="en-US">
              <a:solidFill>
                <a:srgbClr val="363942"/>
              </a:solidFill>
            </a:endParaRPr>
          </a:p>
          <a:p>
            <a:pPr>
              <a:buNone/>
            </a:pPr>
            <a:endParaRPr lang="en-US"/>
          </a:p>
          <a:p>
            <a:pPr>
              <a:buNone/>
            </a:pPr>
            <a:r>
              <a:rPr lang="en-US"/>
              <a:t>Whenever one of these things happen in your life, you should update, or at least review, your advance directive:</a:t>
            </a:r>
          </a:p>
          <a:p>
            <a:pPr>
              <a:buNone/>
            </a:pPr>
            <a:r>
              <a:rPr lang="en-US" b="1"/>
              <a:t>       Decade</a:t>
            </a:r>
            <a:r>
              <a:rPr lang="en-US"/>
              <a:t> -</a:t>
            </a:r>
            <a:r>
              <a:rPr lang="en-US" b="1"/>
              <a:t>  </a:t>
            </a:r>
            <a:r>
              <a:rPr lang="en-US"/>
              <a:t>At each 10-year birthday (i.e., 40, 50, 60, 70, 80, 90)</a:t>
            </a:r>
            <a:br>
              <a:rPr lang="en-US"/>
            </a:br>
            <a:r>
              <a:rPr lang="en-US" b="1"/>
              <a:t>Death</a:t>
            </a:r>
            <a:r>
              <a:rPr lang="en-US"/>
              <a:t> -</a:t>
            </a:r>
            <a:r>
              <a:rPr lang="en-US" b="1"/>
              <a:t> </a:t>
            </a:r>
            <a:r>
              <a:rPr lang="en-US"/>
              <a:t>When there’s been a death in your family or support system.</a:t>
            </a:r>
            <a:br>
              <a:rPr lang="en-US"/>
            </a:br>
            <a:r>
              <a:rPr lang="en-US" b="1"/>
              <a:t>Diagnosis</a:t>
            </a:r>
            <a:r>
              <a:rPr lang="en-US"/>
              <a:t> -</a:t>
            </a:r>
            <a:r>
              <a:rPr lang="en-US" b="1"/>
              <a:t> </a:t>
            </a:r>
            <a:r>
              <a:rPr lang="en-US"/>
              <a:t>If a serious medical problem arises for you or one of your named agents.</a:t>
            </a:r>
            <a:br>
              <a:rPr lang="en-US"/>
            </a:br>
            <a:r>
              <a:rPr lang="en-US" b="1"/>
              <a:t>Divorce</a:t>
            </a:r>
            <a:r>
              <a:rPr lang="en-US"/>
              <a:t>  - If your spouse was named as agent of your directive.</a:t>
            </a:r>
            <a:br>
              <a:rPr lang="en-US"/>
            </a:br>
            <a:r>
              <a:rPr lang="en-US" b="1"/>
              <a:t>Decline</a:t>
            </a:r>
            <a:r>
              <a:rPr lang="en-US"/>
              <a:t> - If your or your agents’ health declines rapidly or if you lose functioning.</a:t>
            </a:r>
            <a:br>
              <a:rPr lang="en-US"/>
            </a:br>
            <a:r>
              <a:rPr lang="en-US" b="1"/>
              <a:t>Domicile </a:t>
            </a:r>
            <a:r>
              <a:rPr lang="en-US"/>
              <a:t>-</a:t>
            </a:r>
            <a:r>
              <a:rPr lang="en-US" b="1"/>
              <a:t> </a:t>
            </a:r>
            <a:r>
              <a:rPr lang="en-US"/>
              <a:t>If there is a change in your living situation (e.g., if you move, if someone moves in with you, etc.)</a:t>
            </a:r>
          </a:p>
          <a:p>
            <a:pPr marL="0" indent="0">
              <a:lnSpc>
                <a:spcPct val="107915"/>
              </a:lnSpc>
              <a:buNone/>
            </a:pPr>
            <a:endParaRPr lang="en-US">
              <a:solidFill>
                <a:srgbClr val="363942"/>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8b7bca0f3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8b7bca0f3b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a:t>The Department of Health Services website is a wealth of knowledge and very easy to navigate. If you want more information or copies please go there. Wisconsin also has a document called the ‘Guide to end-of-life planning’ that may assist you. Refer to the orange section in your handbook for further links and resources.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dirty="0"/>
              <a:t>Please refer to the Advance Directives</a:t>
            </a:r>
            <a:r>
              <a:rPr lang="en-US" baseline="0" dirty="0"/>
              <a:t> Checklist. </a:t>
            </a:r>
          </a:p>
          <a:p>
            <a:r>
              <a:rPr lang="en-US" baseline="0" dirty="0"/>
              <a:t>Let members know that it is ok to do these tasks at their own pace. It is often very overwhelming and difficult to consider these decisions. Allow yourself grace and time.</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Now let’s pull</a:t>
            </a:r>
            <a:r>
              <a:rPr lang="en-US" baseline="0" dirty="0"/>
              <a:t> out your “How Much Do You Know” quiz and compare our answers.</a:t>
            </a:r>
            <a:endParaRPr lang="en-US" dirty="0"/>
          </a:p>
          <a:p>
            <a:r>
              <a:rPr lang="en-US" dirty="0"/>
              <a:t>We covered a lot of information in this topic and much of what we discussed can feel overwhelming. Let’s take a moment to take a deep breath, reflect on what we talked about today, and share any questions or comments that you might have.</a:t>
            </a:r>
          </a:p>
          <a:p>
            <a:r>
              <a:rPr lang="en-US" dirty="0"/>
              <a:t>If</a:t>
            </a:r>
            <a:r>
              <a:rPr lang="en-US" baseline="0" dirty="0"/>
              <a:t> you have any additional questions please feel free to reach out to your local extension office or contact Jackie Carattini at 715-421-8437 or Jackie.Carattini@wisc.edu</a:t>
            </a:r>
          </a:p>
          <a:p>
            <a:pPr marL="158750" indent="0">
              <a:buNone/>
            </a:pPr>
            <a:endParaRPr lang="en-US" dirty="0"/>
          </a:p>
        </p:txBody>
      </p:sp>
      <p:sp>
        <p:nvSpPr>
          <p:cNvPr id="4" name="Slide Number Placeholder 3"/>
          <p:cNvSpPr>
            <a:spLocks noGrp="1"/>
          </p:cNvSpPr>
          <p:nvPr>
            <p:ph type="sldNum" sz="quarter" idx="5"/>
          </p:nvPr>
        </p:nvSpPr>
        <p:spPr/>
        <p:txBody>
          <a:bodyPr/>
          <a:lstStyle/>
          <a:p>
            <a:fld id="{ADF16C63-0335-487F-995B-7982FD79D374}" type="slidenum">
              <a:rPr lang="en-US" smtClean="0"/>
              <a:t>23</a:t>
            </a:fld>
            <a:endParaRPr lang="en-US"/>
          </a:p>
        </p:txBody>
      </p:sp>
    </p:spTree>
    <p:extLst>
      <p:ext uri="{BB962C8B-B14F-4D97-AF65-F5344CB8AC3E}">
        <p14:creationId xmlns:p14="http://schemas.microsoft.com/office/powerpoint/2010/main" val="1332748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b2145d986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b2145d9869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b2145d9869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US" sz="1200" dirty="0">
                <a:solidFill>
                  <a:srgbClr val="363942"/>
                </a:solidFill>
                <a:highlight>
                  <a:srgbClr val="FFFFFF"/>
                </a:highlight>
              </a:rPr>
              <a:t>Advance Directives, Living Wills, Powers of Attorney: What’s the difference? These legal documents have different names , but just one goal- helping you direct your health care if you or your loved one becomes unable to communicate their wishes. </a:t>
            </a:r>
            <a:r>
              <a:rPr lang="en-US" sz="1200" dirty="0">
                <a:solidFill>
                  <a:srgbClr val="32100F"/>
                </a:solidFill>
                <a:highlight>
                  <a:srgbClr val="FFFFFF"/>
                </a:highlight>
              </a:rPr>
              <a:t>By discussing your or your loved one’s </a:t>
            </a:r>
            <a:r>
              <a:rPr lang="en-US" sz="1200" u="sng" dirty="0">
                <a:solidFill>
                  <a:srgbClr val="32100F"/>
                </a:solidFill>
                <a:highlight>
                  <a:srgbClr val="FFFFFF"/>
                </a:highlight>
                <a:hlinkClick r:id="rId3">
                  <a:extLst>
                    <a:ext uri="{A12FA001-AC4F-418D-AE19-62706E023703}">
                      <ahyp:hlinkClr xmlns:ahyp="http://schemas.microsoft.com/office/drawing/2018/hyperlinkcolor" val="tx"/>
                    </a:ext>
                  </a:extLst>
                </a:hlinkClick>
              </a:rPr>
              <a:t>end-of-life</a:t>
            </a:r>
            <a:r>
              <a:rPr lang="en-US" sz="1200" dirty="0">
                <a:solidFill>
                  <a:srgbClr val="32100F"/>
                </a:solidFill>
                <a:highlight>
                  <a:srgbClr val="FFFFFF"/>
                </a:highlight>
              </a:rPr>
              <a:t> wishes and establishing a legal document called an advance directive, you ensure that your or their wishes for treatment and care will be honored if you or they become unable to communicate or make decisions.</a:t>
            </a:r>
            <a:endParaRPr sz="1200" dirty="0">
              <a:solidFill>
                <a:srgbClr val="32100F"/>
              </a:solidFill>
              <a:highlight>
                <a:srgbClr val="FFFFFF"/>
              </a:highlight>
            </a:endParaRPr>
          </a:p>
          <a:p>
            <a:pPr marL="0" marR="190500" indent="0" algn="just">
              <a:buClr>
                <a:schemeClr val="dk1"/>
              </a:buClr>
              <a:buNone/>
            </a:pPr>
            <a:endParaRPr lang="en-US" sz="1200" dirty="0">
              <a:solidFill>
                <a:srgbClr val="32100F"/>
              </a:solidFill>
              <a:highlight>
                <a:srgbClr val="FFFFFF"/>
              </a:highlight>
            </a:endParaRPr>
          </a:p>
          <a:p>
            <a:pPr marL="0" marR="190500" lvl="0" indent="0" algn="just">
              <a:spcBef>
                <a:spcPts val="0"/>
              </a:spcBef>
              <a:spcAft>
                <a:spcPts val="0"/>
              </a:spcAft>
              <a:buSzPts val="1100"/>
              <a:buFont typeface="Arial"/>
              <a:buNone/>
            </a:pPr>
            <a:r>
              <a:rPr lang="en-US" sz="1200" dirty="0">
                <a:solidFill>
                  <a:srgbClr val="32100F"/>
                </a:solidFill>
                <a:highlight>
                  <a:srgbClr val="FFFFFF"/>
                </a:highlight>
              </a:rPr>
              <a:t>Advance directives come in two main types:</a:t>
            </a:r>
            <a:endParaRPr sz="1200" dirty="0">
              <a:solidFill>
                <a:srgbClr val="32100F"/>
              </a:solidFill>
              <a:highlight>
                <a:srgbClr val="FFFFFF"/>
              </a:highlight>
            </a:endParaRPr>
          </a:p>
          <a:p>
            <a:pPr marL="596900" marR="190500" lvl="0" indent="-304800" algn="l" rtl="0">
              <a:spcBef>
                <a:spcPts val="0"/>
              </a:spcBef>
              <a:spcAft>
                <a:spcPts val="0"/>
              </a:spcAft>
              <a:buClr>
                <a:srgbClr val="32100F"/>
              </a:buClr>
              <a:buSzPts val="1200"/>
              <a:buChar char="●"/>
            </a:pPr>
            <a:r>
              <a:rPr lang="en-US" sz="1200" dirty="0">
                <a:solidFill>
                  <a:srgbClr val="32100F"/>
                </a:solidFill>
                <a:highlight>
                  <a:srgbClr val="FFFFFF"/>
                </a:highlight>
              </a:rPr>
              <a:t>Living wills</a:t>
            </a:r>
            <a:endParaRPr sz="1200" dirty="0">
              <a:solidFill>
                <a:srgbClr val="32100F"/>
              </a:solidFill>
              <a:highlight>
                <a:srgbClr val="FFFFFF"/>
              </a:highlight>
            </a:endParaRPr>
          </a:p>
          <a:p>
            <a:pPr marL="596900" marR="190500" lvl="0" indent="-304800" algn="l" rtl="0">
              <a:spcBef>
                <a:spcPts val="0"/>
              </a:spcBef>
              <a:spcAft>
                <a:spcPts val="0"/>
              </a:spcAft>
              <a:buClr>
                <a:srgbClr val="32100F"/>
              </a:buClr>
              <a:buSzPts val="1200"/>
              <a:buChar char="●"/>
            </a:pPr>
            <a:r>
              <a:rPr lang="en-US" sz="1200" dirty="0">
                <a:solidFill>
                  <a:srgbClr val="32100F"/>
                </a:solidFill>
                <a:highlight>
                  <a:srgbClr val="FFFFFF"/>
                </a:highlight>
              </a:rPr>
              <a:t>Medical powers of attorney (Financial power of attorney is separate but often considered at the same time).</a:t>
            </a:r>
            <a:endParaRPr sz="1200" dirty="0">
              <a:solidFill>
                <a:srgbClr val="32100F"/>
              </a:solidFill>
              <a:highlight>
                <a:srgbClr val="FFFFFF"/>
              </a:highlight>
            </a:endParaRPr>
          </a:p>
          <a:p>
            <a:pPr marL="0" indent="0" algn="just">
              <a:spcBef>
                <a:spcPts val="1600"/>
              </a:spcBef>
              <a:buClr>
                <a:schemeClr val="dk1"/>
              </a:buClr>
              <a:buNone/>
            </a:pPr>
            <a:endParaRPr lang="en-US" sz="1200" dirty="0">
              <a:solidFill>
                <a:srgbClr val="32100F"/>
              </a:solidFill>
              <a:highlight>
                <a:srgbClr val="FFFFFF"/>
              </a:highlight>
            </a:endParaRPr>
          </a:p>
          <a:p>
            <a:pPr marL="0" indent="0" algn="just">
              <a:spcBef>
                <a:spcPts val="1600"/>
              </a:spcBef>
              <a:buNone/>
            </a:pPr>
            <a:r>
              <a:rPr lang="en-US" sz="1200" dirty="0">
                <a:solidFill>
                  <a:srgbClr val="32100F"/>
                </a:solidFill>
                <a:highlight>
                  <a:srgbClr val="FFFFFF"/>
                </a:highlight>
              </a:rPr>
              <a:t>Everyone can benefit from advance planning for health care. Unlike many states, Wisconsin is not a “next of kin” or “family consent” stat</a:t>
            </a:r>
            <a:r>
              <a:rPr lang="en-US" sz="1200" dirty="0">
                <a:solidFill>
                  <a:srgbClr val="512DA8"/>
                </a:solidFill>
                <a:highlight>
                  <a:srgbClr val="FFFFFF"/>
                </a:highlight>
              </a:rPr>
              <a:t>e</a:t>
            </a:r>
            <a:r>
              <a:rPr lang="en-US" sz="1200" dirty="0">
                <a:solidFill>
                  <a:srgbClr val="32100F"/>
                </a:solidFill>
                <a:highlight>
                  <a:srgbClr val="FFFFFF"/>
                </a:highlight>
              </a:rPr>
              <a:t> for adults. That means Wisconsin law does not let family members make decisions for incapacitate</a:t>
            </a:r>
            <a:r>
              <a:rPr lang="en-US" sz="1200" dirty="0">
                <a:solidFill>
                  <a:srgbClr val="512DA8"/>
                </a:solidFill>
                <a:highlight>
                  <a:srgbClr val="FFFFFF"/>
                </a:highlight>
              </a:rPr>
              <a:t>d</a:t>
            </a:r>
            <a:r>
              <a:rPr lang="en-US" sz="1200" dirty="0">
                <a:solidFill>
                  <a:srgbClr val="32100F"/>
                </a:solidFill>
                <a:highlight>
                  <a:srgbClr val="FFFFFF"/>
                </a:highlight>
              </a:rPr>
              <a:t> adult family members. As a general rule, spouses cannot make decisions for spouses, parents cannot make decisions for adult children, adult children cannot make decisions for parents, with some exceptions for hospice and emergency care. </a:t>
            </a:r>
            <a:endParaRPr sz="1200" dirty="0">
              <a:solidFill>
                <a:srgbClr val="32100F"/>
              </a:solidFill>
              <a:highlight>
                <a:srgbClr val="FFFFFF"/>
              </a:highlight>
            </a:endParaRPr>
          </a:p>
          <a:p>
            <a:pPr marL="0" indent="0" algn="just">
              <a:buClr>
                <a:schemeClr val="dk1"/>
              </a:buClr>
              <a:buNone/>
            </a:pPr>
            <a:r>
              <a:rPr lang="en-US" sz="1200" dirty="0">
                <a:solidFill>
                  <a:srgbClr val="32100F"/>
                </a:solidFill>
                <a:highlight>
                  <a:srgbClr val="FFFFFF"/>
                </a:highlight>
              </a:rPr>
              <a:t>See: </a:t>
            </a:r>
            <a:r>
              <a:rPr lang="en-US" sz="1200" u="sng" dirty="0">
                <a:solidFill>
                  <a:srgbClr val="1155CC"/>
                </a:solidFill>
                <a:highlight>
                  <a:srgbClr val="FFFFFF"/>
                </a:highlight>
                <a:hlinkClick r:id="rId4">
                  <a:extLst>
                    <a:ext uri="{A12FA001-AC4F-418D-AE19-62706E023703}">
                      <ahyp:hlinkClr xmlns:ahyp="http://schemas.microsoft.com/office/drawing/2018/hyperlinkcolor" val="tx"/>
                    </a:ext>
                  </a:extLst>
                </a:hlinkClick>
              </a:rPr>
              <a:t>http://www.nbexcellence.org/cms-files/resources/Basics-of-Gship.pdf</a:t>
            </a:r>
            <a:r>
              <a:rPr lang="en-US" sz="1200" dirty="0">
                <a:solidFill>
                  <a:srgbClr val="32100F"/>
                </a:solidFill>
                <a:highlight>
                  <a:srgbClr val="FFFFFF"/>
                </a:highlight>
              </a:rPr>
              <a:t> </a:t>
            </a:r>
            <a:endParaRPr sz="1200" dirty="0">
              <a:solidFill>
                <a:srgbClr val="32100F"/>
              </a:solidFill>
              <a:highlight>
                <a:srgbClr val="FFFFFF"/>
              </a:highlight>
            </a:endParaRPr>
          </a:p>
          <a:p>
            <a:pPr marL="0" lvl="0" indent="0" algn="l" rtl="0">
              <a:lnSpc>
                <a:spcPct val="100000"/>
              </a:lnSpc>
              <a:spcBef>
                <a:spcPts val="0"/>
              </a:spcBef>
              <a:spcAft>
                <a:spcPts val="0"/>
              </a:spcAft>
              <a:buSzPts val="1100"/>
              <a:buNone/>
            </a:pPr>
            <a:endParaRPr dirty="0"/>
          </a:p>
        </p:txBody>
      </p:sp>
      <p:sp>
        <p:nvSpPr>
          <p:cNvPr id="106" name="Google Shape;1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Let’s start with a quiz!</a:t>
            </a:r>
          </a:p>
          <a:p>
            <a:r>
              <a:rPr lang="en-US" dirty="0"/>
              <a:t>Take a few minutes to read the terms and definitions on the Advance Directives: How Much Do You Know worksheet. Try to “match” the correct answers.</a:t>
            </a:r>
          </a:p>
          <a:p>
            <a:r>
              <a:rPr lang="en-US" dirty="0"/>
              <a:t>Now, as</a:t>
            </a:r>
            <a:r>
              <a:rPr lang="en-US" baseline="0" dirty="0"/>
              <a:t> we go through the rest of the presentation make notes and corrections to your sheet.</a:t>
            </a:r>
            <a:endParaRPr lang="en-US" dirty="0"/>
          </a:p>
          <a:p>
            <a:endParaRPr lang="en-US" dirty="0"/>
          </a:p>
        </p:txBody>
      </p:sp>
    </p:spTree>
    <p:extLst>
      <p:ext uri="{BB962C8B-B14F-4D97-AF65-F5344CB8AC3E}">
        <p14:creationId xmlns:p14="http://schemas.microsoft.com/office/powerpoint/2010/main" val="3237432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90000"/>
              </a:lnSpc>
              <a:spcBef>
                <a:spcPts val="0"/>
              </a:spcBef>
              <a:spcAft>
                <a:spcPts val="0"/>
              </a:spcAft>
              <a:buNone/>
            </a:pPr>
            <a:r>
              <a:rPr lang="en-US">
                <a:solidFill>
                  <a:schemeClr val="dk1"/>
                </a:solidFill>
              </a:rPr>
              <a:t>The objectives for this module are that:</a:t>
            </a:r>
            <a:endParaRPr>
              <a:solidFill>
                <a:schemeClr val="dk1"/>
              </a:solidFill>
            </a:endParaRPr>
          </a:p>
          <a:p>
            <a:pPr marL="457200" lvl="0" indent="0" algn="l" rtl="0">
              <a:lnSpc>
                <a:spcPct val="90000"/>
              </a:lnSpc>
              <a:spcBef>
                <a:spcPts val="0"/>
              </a:spcBef>
              <a:spcAft>
                <a:spcPts val="0"/>
              </a:spcAft>
              <a:buNone/>
            </a:pPr>
            <a:endParaRPr>
              <a:solidFill>
                <a:schemeClr val="dk1"/>
              </a:solidFill>
            </a:endParaRPr>
          </a:p>
          <a:p>
            <a:pPr marL="457200" lvl="0" indent="0" algn="l" rtl="0">
              <a:lnSpc>
                <a:spcPct val="90000"/>
              </a:lnSpc>
              <a:spcBef>
                <a:spcPts val="0"/>
              </a:spcBef>
              <a:spcAft>
                <a:spcPts val="0"/>
              </a:spcAft>
              <a:buNone/>
            </a:pPr>
            <a:r>
              <a:rPr lang="en-US">
                <a:solidFill>
                  <a:schemeClr val="dk1"/>
                </a:solidFill>
              </a:rPr>
              <a:t>Participants will demonstrate knowledge/understanding of: The structure and process for implementing advance directives.</a:t>
            </a:r>
            <a:endParaRPr>
              <a:solidFill>
                <a:schemeClr val="dk1"/>
              </a:solidFill>
            </a:endParaRPr>
          </a:p>
          <a:p>
            <a:pPr marL="457200" lvl="0" indent="0" algn="l" rtl="0">
              <a:lnSpc>
                <a:spcPct val="90000"/>
              </a:lnSpc>
              <a:spcBef>
                <a:spcPts val="0"/>
              </a:spcBef>
              <a:spcAft>
                <a:spcPts val="0"/>
              </a:spcAft>
              <a:buClr>
                <a:schemeClr val="dk1"/>
              </a:buClr>
              <a:buSzPts val="1800"/>
              <a:buFont typeface="Arial"/>
              <a:buNone/>
            </a:pPr>
            <a:endParaRPr>
              <a:solidFill>
                <a:schemeClr val="dk1"/>
              </a:solidFill>
            </a:endParaRPr>
          </a:p>
          <a:p>
            <a:pPr marL="457200" lvl="0" indent="0" algn="l" rtl="0">
              <a:lnSpc>
                <a:spcPct val="90000"/>
              </a:lnSpc>
              <a:spcBef>
                <a:spcPts val="0"/>
              </a:spcBef>
              <a:spcAft>
                <a:spcPts val="0"/>
              </a:spcAft>
              <a:buNone/>
            </a:pPr>
            <a:r>
              <a:rPr lang="en-US">
                <a:solidFill>
                  <a:schemeClr val="dk1"/>
                </a:solidFill>
              </a:rPr>
              <a:t>Participants will recognize how to select people who will be responsible for their affairs if they become incapacitated.</a:t>
            </a:r>
            <a:endParaRPr>
              <a:solidFill>
                <a:schemeClr val="dk1"/>
              </a:solidFill>
            </a:endParaRPr>
          </a:p>
          <a:p>
            <a:pPr marL="457200" lvl="0" indent="0" algn="l" rtl="0">
              <a:lnSpc>
                <a:spcPct val="90000"/>
              </a:lnSpc>
              <a:spcBef>
                <a:spcPts val="0"/>
              </a:spcBef>
              <a:spcAft>
                <a:spcPts val="0"/>
              </a:spcAft>
              <a:buClr>
                <a:schemeClr val="dk1"/>
              </a:buClr>
              <a:buSzPts val="18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113" name="Google Shape;1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b7bca0f3b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g8b7bca0f3b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Have</a:t>
            </a:r>
            <a:r>
              <a:rPr lang="en-US" baseline="0" dirty="0"/>
              <a:t> a group discussion with one or both of these questions.</a:t>
            </a:r>
            <a:r>
              <a:rPr lang="en-US" dirty="0"/>
              <a:t> Have you had any experiences with any of the above advance directives with loved ones? Have you already filled any out for yourself?</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Clr>
                <a:schemeClr val="dk1"/>
              </a:buClr>
              <a:buSzPts val="1100"/>
              <a:buFont typeface="Arial"/>
              <a:buNone/>
            </a:pPr>
            <a:r>
              <a:rPr lang="en-US" dirty="0"/>
              <a:t>Discuss their answers in the group to see what are some similarities and differences</a:t>
            </a:r>
            <a:endParaRPr dirty="0"/>
          </a:p>
          <a:p>
            <a:pPr marL="0" lvl="0" indent="0" algn="l" rtl="0">
              <a:lnSpc>
                <a:spcPct val="100000"/>
              </a:lnSpc>
              <a:spcBef>
                <a:spcPts val="0"/>
              </a:spcBef>
              <a:spcAft>
                <a:spcPts val="0"/>
              </a:spcAft>
              <a:buClr>
                <a:schemeClr val="dk1"/>
              </a:buClr>
              <a:buSzPts val="1100"/>
              <a:buFont typeface="Arial"/>
              <a:buNone/>
            </a:pPr>
            <a:r>
              <a:rPr lang="en-US" dirty="0"/>
              <a:t>in their answers.</a:t>
            </a:r>
          </a:p>
          <a:p>
            <a:pPr marL="0" lvl="0" indent="0" algn="l" rtl="0">
              <a:lnSpc>
                <a:spcPct val="100000"/>
              </a:lnSpc>
              <a:spcBef>
                <a:spcPts val="0"/>
              </a:spcBef>
              <a:spcAft>
                <a:spcPts val="0"/>
              </a:spcAft>
              <a:buClr>
                <a:schemeClr val="dk1"/>
              </a:buClr>
              <a:buSzPts val="1100"/>
              <a:buFont typeface="Arial"/>
              <a:buNone/>
            </a:pPr>
            <a:endParaRPr lang="en-US" dirty="0"/>
          </a:p>
          <a:p>
            <a:pPr marL="0" lvl="0" indent="0" algn="l" rtl="0">
              <a:lnSpc>
                <a:spcPct val="100000"/>
              </a:lnSpc>
              <a:spcBef>
                <a:spcPts val="0"/>
              </a:spcBef>
              <a:spcAft>
                <a:spcPts val="0"/>
              </a:spcAft>
              <a:buClr>
                <a:schemeClr val="dk1"/>
              </a:buClr>
              <a:buSzPts val="1100"/>
              <a:buFont typeface="Arial"/>
              <a:buNone/>
            </a:pPr>
            <a:r>
              <a:rPr lang="en-US" dirty="0"/>
              <a:t>Ask if anyone is willing to share? If some do</a:t>
            </a:r>
            <a:r>
              <a:rPr lang="en-US" baseline="0" dirty="0"/>
              <a:t> not want to share as a large group you can also have them discuss and share with their neighbor.</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b7bca0f3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g8b7bca0f3b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300" dirty="0">
                <a:solidFill>
                  <a:srgbClr val="545454"/>
                </a:solidFill>
              </a:rPr>
              <a:t>An advance directive describes, in writing, your choices about the treatments you want or do not want or about how health care decisions should be made for you if you become incapacitated and cannot express your wishes. Anyone who is of sound mind and age 18 or older may complete these forms. They also clarify who you would like to handle your financial and medical decisions if you are not able to make them for yourself.</a:t>
            </a:r>
            <a:endParaRPr sz="1300" dirty="0">
              <a:solidFill>
                <a:srgbClr val="545454"/>
              </a:solidFill>
            </a:endParaRPr>
          </a:p>
          <a:p>
            <a:pPr marL="0" lvl="0" indent="0" algn="l">
              <a:lnSpc>
                <a:spcPct val="100000"/>
              </a:lnSpc>
              <a:spcAft>
                <a:spcPts val="0"/>
              </a:spcAft>
              <a:buSzPts val="1100"/>
              <a:buNone/>
            </a:pPr>
            <a:endParaRPr lang="en-US" sz="1300" dirty="0">
              <a:solidFill>
                <a:srgbClr val="545454"/>
              </a:solidFill>
            </a:endParaRPr>
          </a:p>
          <a:p>
            <a:pPr marL="0" indent="0">
              <a:buNone/>
            </a:pPr>
            <a:r>
              <a:rPr lang="en-US" sz="1300" dirty="0">
                <a:solidFill>
                  <a:srgbClr val="545454"/>
                </a:solidFill>
              </a:rPr>
              <a:t>Wisconsin laws have created 3 forms of advance directives.</a:t>
            </a:r>
          </a:p>
          <a:p>
            <a:pPr marL="0" indent="0">
              <a:buNone/>
            </a:pPr>
            <a:endParaRPr lang="en-US" sz="1300" dirty="0">
              <a:solidFill>
                <a:srgbClr val="545454"/>
              </a:solidFill>
            </a:endParaRPr>
          </a:p>
          <a:p>
            <a:pPr marL="342900" indent="-342900">
              <a:buAutoNum type="arabicPeriod"/>
            </a:pPr>
            <a:r>
              <a:rPr lang="en-US" sz="1300" dirty="0">
                <a:solidFill>
                  <a:srgbClr val="545454"/>
                </a:solidFill>
              </a:rPr>
              <a:t>Wisconsin Living Will (Declaration to Health Care Professionals)</a:t>
            </a:r>
          </a:p>
          <a:p>
            <a:pPr marL="342900" indent="-342900">
              <a:buAutoNum type="arabicPeriod"/>
            </a:pPr>
            <a:r>
              <a:rPr lang="en-US" sz="1300" dirty="0">
                <a:solidFill>
                  <a:srgbClr val="545454"/>
                </a:solidFill>
              </a:rPr>
              <a:t>Power of Attorney for Health Care</a:t>
            </a:r>
          </a:p>
          <a:p>
            <a:pPr marL="342900" indent="-342900">
              <a:buAutoNum type="arabicPeriod"/>
            </a:pPr>
            <a:r>
              <a:rPr lang="en-US" sz="1300" dirty="0">
                <a:solidFill>
                  <a:srgbClr val="545454"/>
                </a:solidFill>
              </a:rPr>
              <a:t>Power of Attorney for Finance and Property</a:t>
            </a:r>
          </a:p>
          <a:p>
            <a:pPr marL="342900" indent="-342900">
              <a:buAutoNum type="arabicPeriod"/>
            </a:pPr>
            <a:endParaRPr lang="en-US" sz="1300" dirty="0">
              <a:solidFill>
                <a:srgbClr val="545454"/>
              </a:solidFill>
            </a:endParaRPr>
          </a:p>
          <a:p>
            <a:pPr marL="0" indent="0">
              <a:buNone/>
            </a:pPr>
            <a:r>
              <a:rPr lang="en-US" sz="1300" dirty="0">
                <a:solidFill>
                  <a:srgbClr val="545454"/>
                </a:solidFill>
              </a:rPr>
              <a:t>NOTE- If you are a snow bird or</a:t>
            </a:r>
            <a:r>
              <a:rPr lang="en-US" sz="1300" baseline="0" dirty="0">
                <a:solidFill>
                  <a:srgbClr val="545454"/>
                </a:solidFill>
              </a:rPr>
              <a:t> travel to other states throughout the year, please check the laws on advance directives in the other state. For example, Arizona law states that YES a advance directive from another state is valid in Arizona.</a:t>
            </a:r>
            <a:endParaRPr lang="en-US" sz="1300" dirty="0">
              <a:solidFill>
                <a:srgbClr val="545454"/>
              </a:solidFill>
            </a:endParaRPr>
          </a:p>
          <a:p>
            <a:pPr marL="0" indent="0">
              <a:spcBef>
                <a:spcPts val="1440"/>
              </a:spcBef>
              <a:buNone/>
            </a:pPr>
            <a:endParaRPr lang="en-US" sz="1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b7bca0f3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g8b7bca0f3b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a:p>
            <a:pPr marL="0" indent="0">
              <a:buNone/>
            </a:pPr>
            <a:r>
              <a:rPr lang="en-US" dirty="0"/>
              <a:t>In WI a living will is defined as: A Wisconsin Living Will (Declaration to Health Care Professionals) allows you to select the kind of life-sustaining care you would want if injury or illness leaves you in a terminal condition (dying) or a persistent vegetative state with no hope of recovery.</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Ask the group if anyone has had experience with a living will.</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b7bca0f3b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8b7bca0f3b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US" dirty="0">
                <a:solidFill>
                  <a:schemeClr val="dk1"/>
                </a:solidFill>
              </a:rPr>
              <a:t>Review the definition of a Power of Attorney for Health Care and ask the group if they have had any experience with one.</a:t>
            </a:r>
            <a:endParaRPr dirty="0">
              <a:solidFill>
                <a:schemeClr val="dk1"/>
              </a:solidFill>
            </a:endParaRPr>
          </a:p>
          <a:p>
            <a:pPr marL="0" lvl="0" indent="0" algn="l" rtl="0">
              <a:spcBef>
                <a:spcPts val="0"/>
              </a:spcBef>
              <a:spcAft>
                <a:spcPts val="0"/>
              </a:spcAft>
              <a:buSzPts val="1100"/>
              <a:buNone/>
            </a:pPr>
            <a:endParaRPr dirty="0">
              <a:solidFill>
                <a:schemeClr val="dk1"/>
              </a:solidFill>
            </a:endParaRPr>
          </a:p>
          <a:p>
            <a:pPr marL="0" lvl="0" indent="0" algn="l" rtl="0">
              <a:spcBef>
                <a:spcPts val="0"/>
              </a:spcBef>
              <a:spcAft>
                <a:spcPts val="0"/>
              </a:spcAft>
              <a:buSzPts val="1100"/>
              <a:buNone/>
            </a:pPr>
            <a:r>
              <a:rPr lang="en-US" dirty="0">
                <a:solidFill>
                  <a:schemeClr val="dk1"/>
                </a:solidFill>
              </a:rPr>
              <a:t>In WI. a Power of Attorney for Health Care is when you appoint someone to be your “agent” to make all health care decisions- not just those involving life support- for you if you lose the ability to make decisions for yourself.</a:t>
            </a:r>
            <a:endParaRPr dirty="0">
              <a:solidFill>
                <a:schemeClr val="dk1"/>
              </a:solidFill>
            </a:endParaRPr>
          </a:p>
          <a:p>
            <a:pPr marL="0" lvl="0" indent="0" algn="l" rtl="0">
              <a:spcBef>
                <a:spcPts val="0"/>
              </a:spcBef>
              <a:spcAft>
                <a:spcPts val="0"/>
              </a:spcAft>
              <a:buSzPts val="1100"/>
              <a:buNone/>
            </a:pPr>
            <a:endParaRPr dirty="0">
              <a:solidFill>
                <a:schemeClr val="dk1"/>
              </a:solidFill>
            </a:endParaRPr>
          </a:p>
          <a:p>
            <a:pPr marL="0" indent="0">
              <a:buNone/>
            </a:pPr>
            <a:r>
              <a:rPr lang="en-US" sz="1200" u="sng" dirty="0">
                <a:solidFill>
                  <a:srgbClr val="993110"/>
                </a:solidFill>
                <a:hlinkClick r:id="rId3">
                  <a:extLst>
                    <a:ext uri="{A12FA001-AC4F-418D-AE19-62706E023703}">
                      <ahyp:hlinkClr xmlns:ahyp="http://schemas.microsoft.com/office/drawing/2018/hyperlinkcolor" val="tx"/>
                    </a:ext>
                  </a:extLst>
                </a:hlinkClick>
              </a:rPr>
              <a:t>Your Right to Direct Your Future Health Care Needs: Who Will Make Your Medical Decisions When You Can't</a:t>
            </a:r>
            <a:r>
              <a:rPr lang="en-US" sz="1200" dirty="0">
                <a:solidFill>
                  <a:srgbClr val="545454"/>
                </a:solidFill>
              </a:rPr>
              <a:t>, is a publication from the Department of Health Services that provides additional information and resources regarding advance directives.</a:t>
            </a:r>
            <a:endParaRPr sz="1200" dirty="0">
              <a:solidFill>
                <a:srgbClr val="545454"/>
              </a:solidFill>
            </a:endParaRPr>
          </a:p>
          <a:p>
            <a:pPr marL="0" lvl="0" indent="0" algn="l" rtl="0">
              <a:spcBef>
                <a:spcPts val="1440"/>
              </a:spcBef>
              <a:spcAft>
                <a:spcPts val="0"/>
              </a:spcAft>
              <a:buClr>
                <a:schemeClr val="dk1"/>
              </a:buClr>
              <a:buSzPts val="1100"/>
              <a:buFont typeface="Arial"/>
              <a:buNone/>
            </a:pPr>
            <a:r>
              <a:rPr lang="en-US" sz="1200" u="sng" dirty="0">
                <a:solidFill>
                  <a:srgbClr val="993110"/>
                </a:solidFill>
                <a:hlinkClick r:id="rId4">
                  <a:extLst>
                    <a:ext uri="{A12FA001-AC4F-418D-AE19-62706E023703}">
                      <ahyp:hlinkClr xmlns:ahyp="http://schemas.microsoft.com/office/drawing/2018/hyperlinkcolor" val="tx"/>
                    </a:ext>
                  </a:extLst>
                </a:hlinkClick>
              </a:rPr>
              <a:t>Consumer's Tool Kit for Health Care Advance Planning</a:t>
            </a:r>
            <a:r>
              <a:rPr lang="en-US" sz="1200" dirty="0">
                <a:solidFill>
                  <a:srgbClr val="545454"/>
                </a:solidFill>
              </a:rPr>
              <a:t>, from the American Bar Association, includes question and answer forms to help you and your family think and talk about end-of-life health care issues.</a:t>
            </a:r>
            <a:endParaRPr sz="1200" dirty="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pic>
        <p:nvPicPr>
          <p:cNvPr id="13" name="Google Shape;13;p5"/>
          <p:cNvPicPr preferRelativeResize="0"/>
          <p:nvPr/>
        </p:nvPicPr>
        <p:blipFill rotWithShape="1">
          <a:blip r:embed="rId2">
            <a:alphaModFix/>
          </a:blip>
          <a:srcRect/>
          <a:stretch/>
        </p:blipFill>
        <p:spPr>
          <a:xfrm>
            <a:off x="0" y="603"/>
            <a:ext cx="12192000" cy="6856794"/>
          </a:xfrm>
          <a:prstGeom prst="rect">
            <a:avLst/>
          </a:prstGeom>
          <a:noFill/>
          <a:ln>
            <a:noFill/>
          </a:ln>
        </p:spPr>
      </p:pic>
      <p:sp>
        <p:nvSpPr>
          <p:cNvPr id="14" name="Google Shape;14;p5"/>
          <p:cNvSpPr txBox="1">
            <a:spLocks noGrp="1"/>
          </p:cNvSpPr>
          <p:nvPr>
            <p:ph type="ctrTitle"/>
          </p:nvPr>
        </p:nvSpPr>
        <p:spPr>
          <a:xfrm>
            <a:off x="734728" y="2283618"/>
            <a:ext cx="8200724" cy="22907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5"/>
          <p:cNvSpPr txBox="1">
            <a:spLocks noGrp="1"/>
          </p:cNvSpPr>
          <p:nvPr>
            <p:ph type="subTitle" idx="1"/>
          </p:nvPr>
        </p:nvSpPr>
        <p:spPr>
          <a:xfrm>
            <a:off x="734728" y="4747444"/>
            <a:ext cx="8200724"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16372"/>
            <a:ext cx="10515600" cy="640936"/>
          </a:xfrm>
        </p:spPr>
        <p:txBody>
          <a:bodyPr/>
          <a:lstStyle/>
          <a:p>
            <a:r>
              <a:rPr lang="en-US"/>
              <a:t>Click to edit Master title style</a:t>
            </a:r>
          </a:p>
        </p:txBody>
      </p:sp>
      <p:sp>
        <p:nvSpPr>
          <p:cNvPr id="3" name="Content Placeholder 2"/>
          <p:cNvSpPr>
            <a:spLocks noGrp="1"/>
          </p:cNvSpPr>
          <p:nvPr>
            <p:ph idx="1"/>
          </p:nvPr>
        </p:nvSpPr>
        <p:spPr>
          <a:xfrm>
            <a:off x="838200" y="1230597"/>
            <a:ext cx="10515600" cy="50489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B92C82-A379-4545-9012-2E0C55996908}"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E6D7-F04D-7741-82FC-941AB368F7CA}" type="slidenum">
              <a:rPr lang="en-US" smtClean="0"/>
              <a:t>‹#›</a:t>
            </a:fld>
            <a:endParaRPr lang="en-US"/>
          </a:p>
        </p:txBody>
      </p:sp>
    </p:spTree>
    <p:extLst>
      <p:ext uri="{BB962C8B-B14F-4D97-AF65-F5344CB8AC3E}">
        <p14:creationId xmlns:p14="http://schemas.microsoft.com/office/powerpoint/2010/main" val="137718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92000" cy="6858000"/>
          </a:xfrm>
          <a:prstGeom prst="rect">
            <a:avLst/>
          </a:prstGeom>
        </p:spPr>
      </p:pic>
      <p:sp>
        <p:nvSpPr>
          <p:cNvPr id="2" name="Title 1"/>
          <p:cNvSpPr>
            <a:spLocks noGrp="1"/>
          </p:cNvSpPr>
          <p:nvPr>
            <p:ph type="title" hasCustomPrompt="1"/>
          </p:nvPr>
        </p:nvSpPr>
        <p:spPr>
          <a:xfrm>
            <a:off x="831850" y="1871481"/>
            <a:ext cx="10515600" cy="2852737"/>
          </a:xfrm>
        </p:spPr>
        <p:txBody>
          <a:bodyPr anchor="ctr">
            <a:normAutofit/>
          </a:bodyPr>
          <a:lstStyle>
            <a:lvl1pPr>
              <a:defRPr sz="4800">
                <a:solidFill>
                  <a:schemeClr val="bg1"/>
                </a:solidFill>
              </a:defRPr>
            </a:lvl1pPr>
          </a:lstStyle>
          <a:p>
            <a:r>
              <a:rPr lang="en-US"/>
              <a:t>Click to edit Master subtitle style</a:t>
            </a:r>
          </a:p>
        </p:txBody>
      </p:sp>
      <p:sp>
        <p:nvSpPr>
          <p:cNvPr id="3" name="Text Placeholder 2"/>
          <p:cNvSpPr>
            <a:spLocks noGrp="1"/>
          </p:cNvSpPr>
          <p:nvPr>
            <p:ph type="body" idx="1"/>
          </p:nvPr>
        </p:nvSpPr>
        <p:spPr>
          <a:xfrm>
            <a:off x="831850" y="4695339"/>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E6B92C82-A379-4545-9012-2E0C55996908}" type="datetimeFigureOut">
              <a:rPr lang="en-US" smtClean="0"/>
              <a:t>8/2/2022</a:t>
            </a:fld>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5DE6D7-F04D-7741-82FC-941AB368F7CA}" type="slidenum">
              <a:rPr lang="en-US" smtClean="0"/>
              <a:t>‹#›</a:t>
            </a:fld>
            <a:endParaRPr lang="en-US"/>
          </a:p>
        </p:txBody>
      </p:sp>
    </p:spTree>
    <p:extLst>
      <p:ext uri="{BB962C8B-B14F-4D97-AF65-F5344CB8AC3E}">
        <p14:creationId xmlns:p14="http://schemas.microsoft.com/office/powerpoint/2010/main" val="1330477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65099"/>
            <a:ext cx="10515600" cy="683664"/>
          </a:xfrm>
        </p:spPr>
        <p:txBody>
          <a:bodyPr/>
          <a:lstStyle/>
          <a:p>
            <a:r>
              <a:rPr lang="en-US"/>
              <a:t>Click to edit Master title style</a:t>
            </a:r>
          </a:p>
        </p:txBody>
      </p:sp>
      <p:sp>
        <p:nvSpPr>
          <p:cNvPr id="3" name="Content Placeholder 2"/>
          <p:cNvSpPr>
            <a:spLocks noGrp="1"/>
          </p:cNvSpPr>
          <p:nvPr>
            <p:ph sz="half" idx="1"/>
          </p:nvPr>
        </p:nvSpPr>
        <p:spPr>
          <a:xfrm>
            <a:off x="838200" y="1230596"/>
            <a:ext cx="5181600" cy="5023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30596"/>
            <a:ext cx="5181600" cy="5023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B92C82-A379-4545-9012-2E0C55996908}"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E6D7-F04D-7741-82FC-941AB368F7CA}" type="slidenum">
              <a:rPr lang="en-US" smtClean="0"/>
              <a:t>‹#›</a:t>
            </a:fld>
            <a:endParaRPr lang="en-US"/>
          </a:p>
        </p:txBody>
      </p:sp>
    </p:spTree>
    <p:extLst>
      <p:ext uri="{BB962C8B-B14F-4D97-AF65-F5344CB8AC3E}">
        <p14:creationId xmlns:p14="http://schemas.microsoft.com/office/powerpoint/2010/main" val="1736500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14216"/>
            <a:ext cx="10515600" cy="640934"/>
          </a:xfrm>
        </p:spPr>
        <p:txBody>
          <a:bodyPr/>
          <a:lstStyle/>
          <a:p>
            <a:r>
              <a:rPr lang="en-US"/>
              <a:t>Click to edit Master title style</a:t>
            </a:r>
          </a:p>
        </p:txBody>
      </p:sp>
      <p:sp>
        <p:nvSpPr>
          <p:cNvPr id="3" name="Text Placeholder 2"/>
          <p:cNvSpPr>
            <a:spLocks noGrp="1"/>
          </p:cNvSpPr>
          <p:nvPr>
            <p:ph type="body" idx="1"/>
          </p:nvPr>
        </p:nvSpPr>
        <p:spPr>
          <a:xfrm>
            <a:off x="839788" y="116841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093720"/>
            <a:ext cx="5157787" cy="4095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16841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093720"/>
            <a:ext cx="5183188" cy="4095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B92C82-A379-4545-9012-2E0C55996908}" type="datetimeFigureOut">
              <a:rPr lang="en-US" smtClean="0"/>
              <a:t>8/2/2022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DE6D7-F04D-7741-82FC-941AB368F7CA}" type="slidenum">
              <a:rPr lang="en-US" smtClean="0"/>
              <a:t>‹#›</a:t>
            </a:fld>
            <a:endParaRPr lang="en-US"/>
          </a:p>
        </p:txBody>
      </p:sp>
    </p:spTree>
    <p:extLst>
      <p:ext uri="{BB962C8B-B14F-4D97-AF65-F5344CB8AC3E}">
        <p14:creationId xmlns:p14="http://schemas.microsoft.com/office/powerpoint/2010/main" val="1064619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33467"/>
            <a:ext cx="10515600" cy="615298"/>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E6B92C82-A379-4545-9012-2E0C55996908}" type="datetimeFigureOut">
              <a:rPr lang="en-US" smtClean="0"/>
              <a:t>8/2/2022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DE6D7-F04D-7741-82FC-941AB368F7CA}" type="slidenum">
              <a:rPr lang="en-US" smtClean="0"/>
              <a:t>‹#›</a:t>
            </a:fld>
            <a:endParaRPr lang="en-US"/>
          </a:p>
        </p:txBody>
      </p:sp>
    </p:spTree>
    <p:extLst>
      <p:ext uri="{BB962C8B-B14F-4D97-AF65-F5344CB8AC3E}">
        <p14:creationId xmlns:p14="http://schemas.microsoft.com/office/powerpoint/2010/main" val="231551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B92C82-A379-4545-9012-2E0C55996908}" type="datetimeFigureOut">
              <a:rPr lang="en-US" smtClean="0"/>
              <a:t>8/2/2022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DE6D7-F04D-7741-82FC-941AB368F7CA}" type="slidenum">
              <a:rPr lang="en-US" smtClean="0"/>
              <a:t>‹#›</a:t>
            </a:fld>
            <a:endParaRPr lang="en-US"/>
          </a:p>
        </p:txBody>
      </p:sp>
    </p:spTree>
    <p:extLst>
      <p:ext uri="{BB962C8B-B14F-4D97-AF65-F5344CB8AC3E}">
        <p14:creationId xmlns:p14="http://schemas.microsoft.com/office/powerpoint/2010/main" val="439456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pen">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ate Placeholder 4"/>
          <p:cNvSpPr>
            <a:spLocks noGrp="1"/>
          </p:cNvSpPr>
          <p:nvPr>
            <p:ph type="dt" sz="half" idx="10"/>
          </p:nvPr>
        </p:nvSpPr>
        <p:spPr/>
        <p:txBody>
          <a:bodyPr/>
          <a:lstStyle/>
          <a:p>
            <a:fld id="{E6B92C82-A379-4545-9012-2E0C55996908}"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E6D7-F04D-7741-82FC-941AB368F7CA}" type="slidenum">
              <a:rPr lang="en-US" smtClean="0"/>
              <a:t>‹#›</a:t>
            </a:fld>
            <a:endParaRPr lang="en-US"/>
          </a:p>
        </p:txBody>
      </p:sp>
    </p:spTree>
    <p:extLst>
      <p:ext uri="{BB962C8B-B14F-4D97-AF65-F5344CB8AC3E}">
        <p14:creationId xmlns:p14="http://schemas.microsoft.com/office/powerpoint/2010/main" val="753150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B92C82-A379-4545-9012-2E0C55996908}" type="datetimeFigureOut">
              <a:rPr lang="en-US" smtClean="0"/>
              <a:t>8/2/2022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DE6D7-F04D-7741-82FC-941AB368F7CA}" type="slidenum">
              <a:rPr lang="en-US" smtClean="0"/>
              <a:t>‹#›</a:t>
            </a:fld>
            <a:endParaRPr lang="en-US"/>
          </a:p>
        </p:txBody>
      </p:sp>
      <p:sp>
        <p:nvSpPr>
          <p:cNvPr id="6" name="Rectangle 5">
            <a:extLst>
              <a:ext uri="{FF2B5EF4-FFF2-40B4-BE49-F238E27FC236}">
                <a16:creationId xmlns:a16="http://schemas.microsoft.com/office/drawing/2014/main" id="{89F16AF7-FA30-40F5-8881-23EDE9BD9D67}"/>
              </a:ext>
            </a:extLst>
          </p:cNvPr>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9148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pic>
        <p:nvPicPr>
          <p:cNvPr id="13" name="Google Shape;13;p25"/>
          <p:cNvPicPr preferRelativeResize="0"/>
          <p:nvPr/>
        </p:nvPicPr>
        <p:blipFill rotWithShape="1">
          <a:blip r:embed="rId2">
            <a:alphaModFix/>
          </a:blip>
          <a:srcRect/>
          <a:stretch/>
        </p:blipFill>
        <p:spPr>
          <a:xfrm>
            <a:off x="0" y="603"/>
            <a:ext cx="12192000" cy="6856794"/>
          </a:xfrm>
          <a:prstGeom prst="rect">
            <a:avLst/>
          </a:prstGeom>
          <a:noFill/>
          <a:ln>
            <a:noFill/>
          </a:ln>
        </p:spPr>
      </p:pic>
      <p:sp>
        <p:nvSpPr>
          <p:cNvPr id="14" name="Google Shape;14;p25"/>
          <p:cNvSpPr txBox="1">
            <a:spLocks noGrp="1"/>
          </p:cNvSpPr>
          <p:nvPr>
            <p:ph type="ctrTitle"/>
          </p:nvPr>
        </p:nvSpPr>
        <p:spPr>
          <a:xfrm>
            <a:off x="734728" y="2283618"/>
            <a:ext cx="8200724" cy="22907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5"/>
          <p:cNvSpPr txBox="1">
            <a:spLocks noGrp="1"/>
          </p:cNvSpPr>
          <p:nvPr>
            <p:ph type="subTitle" idx="1"/>
          </p:nvPr>
        </p:nvSpPr>
        <p:spPr>
          <a:xfrm>
            <a:off x="734728" y="4747444"/>
            <a:ext cx="8200724" cy="1655762"/>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6"/>
          <p:cNvSpPr txBox="1">
            <a:spLocks noGrp="1"/>
          </p:cNvSpPr>
          <p:nvPr>
            <p:ph type="title"/>
          </p:nvPr>
        </p:nvSpPr>
        <p:spPr>
          <a:xfrm>
            <a:off x="838200" y="316372"/>
            <a:ext cx="10515600" cy="64093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6"/>
          <p:cNvSpPr txBox="1">
            <a:spLocks noGrp="1"/>
          </p:cNvSpPr>
          <p:nvPr>
            <p:ph type="body" idx="1"/>
          </p:nvPr>
        </p:nvSpPr>
        <p:spPr>
          <a:xfrm>
            <a:off x="838200" y="1230597"/>
            <a:ext cx="10515600" cy="504891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pic>
        <p:nvPicPr>
          <p:cNvPr id="17" name="Google Shape;17;p6"/>
          <p:cNvPicPr preferRelativeResize="0"/>
          <p:nvPr/>
        </p:nvPicPr>
        <p:blipFill rotWithShape="1">
          <a:blip r:embed="rId2">
            <a:alphaModFix/>
          </a:blip>
          <a:srcRect/>
          <a:stretch/>
        </p:blipFill>
        <p:spPr>
          <a:xfrm>
            <a:off x="-6350" y="0"/>
            <a:ext cx="12192000" cy="6858000"/>
          </a:xfrm>
          <a:prstGeom prst="rect">
            <a:avLst/>
          </a:prstGeom>
          <a:noFill/>
          <a:ln>
            <a:noFill/>
          </a:ln>
        </p:spPr>
      </p:pic>
      <p:sp>
        <p:nvSpPr>
          <p:cNvPr id="18" name="Google Shape;18;p6"/>
          <p:cNvSpPr txBox="1">
            <a:spLocks noGrp="1"/>
          </p:cNvSpPr>
          <p:nvPr>
            <p:ph type="title"/>
          </p:nvPr>
        </p:nvSpPr>
        <p:spPr>
          <a:xfrm>
            <a:off x="831850" y="1871481"/>
            <a:ext cx="10515600" cy="28527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body" idx="1"/>
          </p:nvPr>
        </p:nvSpPr>
        <p:spPr>
          <a:xfrm>
            <a:off x="831850" y="4695339"/>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 name="Google Shape;2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27"/>
          <p:cNvSpPr txBox="1">
            <a:spLocks noGrp="1"/>
          </p:cNvSpPr>
          <p:nvPr>
            <p:ph type="title"/>
          </p:nvPr>
        </p:nvSpPr>
        <p:spPr>
          <a:xfrm>
            <a:off x="838200" y="333467"/>
            <a:ext cx="10515600" cy="61529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28"/>
          <p:cNvSpPr txBox="1">
            <a:spLocks noGrp="1"/>
          </p:cNvSpPr>
          <p:nvPr>
            <p:ph type="title"/>
          </p:nvPr>
        </p:nvSpPr>
        <p:spPr>
          <a:xfrm>
            <a:off x="838200" y="265099"/>
            <a:ext cx="10515600" cy="68366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body" idx="1"/>
          </p:nvPr>
        </p:nvSpPr>
        <p:spPr>
          <a:xfrm>
            <a:off x="838200" y="1230596"/>
            <a:ext cx="5181600" cy="502328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8"/>
          <p:cNvSpPr txBox="1">
            <a:spLocks noGrp="1"/>
          </p:cNvSpPr>
          <p:nvPr>
            <p:ph type="body" idx="2"/>
          </p:nvPr>
        </p:nvSpPr>
        <p:spPr>
          <a:xfrm>
            <a:off x="6172200" y="1230596"/>
            <a:ext cx="5181600" cy="502328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pic>
        <p:nvPicPr>
          <p:cNvPr id="35" name="Google Shape;35;p29"/>
          <p:cNvPicPr preferRelativeResize="0"/>
          <p:nvPr/>
        </p:nvPicPr>
        <p:blipFill rotWithShape="1">
          <a:blip r:embed="rId2">
            <a:alphaModFix/>
          </a:blip>
          <a:srcRect/>
          <a:stretch/>
        </p:blipFill>
        <p:spPr>
          <a:xfrm>
            <a:off x="-6350" y="0"/>
            <a:ext cx="12192000" cy="6858000"/>
          </a:xfrm>
          <a:prstGeom prst="rect">
            <a:avLst/>
          </a:prstGeom>
          <a:noFill/>
          <a:ln>
            <a:noFill/>
          </a:ln>
        </p:spPr>
      </p:pic>
      <p:sp>
        <p:nvSpPr>
          <p:cNvPr id="36" name="Google Shape;36;p29"/>
          <p:cNvSpPr txBox="1">
            <a:spLocks noGrp="1"/>
          </p:cNvSpPr>
          <p:nvPr>
            <p:ph type="title"/>
          </p:nvPr>
        </p:nvSpPr>
        <p:spPr>
          <a:xfrm>
            <a:off x="831850" y="1871481"/>
            <a:ext cx="10515600" cy="285273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9"/>
          <p:cNvSpPr txBox="1">
            <a:spLocks noGrp="1"/>
          </p:cNvSpPr>
          <p:nvPr>
            <p:ph type="body" idx="1"/>
          </p:nvPr>
        </p:nvSpPr>
        <p:spPr>
          <a:xfrm>
            <a:off x="831850" y="4695339"/>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 name="Google Shape;3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pen">
  <p:cSld name="Open">
    <p:spTree>
      <p:nvGrpSpPr>
        <p:cNvPr id="1" name="Shape 40"/>
        <p:cNvGrpSpPr/>
        <p:nvPr/>
      </p:nvGrpSpPr>
      <p:grpSpPr>
        <a:xfrm>
          <a:off x="0" y="0"/>
          <a:ext cx="0" cy="0"/>
          <a:chOff x="0" y="0"/>
          <a:chExt cx="0" cy="0"/>
        </a:xfrm>
      </p:grpSpPr>
      <p:pic>
        <p:nvPicPr>
          <p:cNvPr id="41" name="Google Shape;41;p30"/>
          <p:cNvPicPr preferRelativeResize="0"/>
          <p:nvPr/>
        </p:nvPicPr>
        <p:blipFill rotWithShape="1">
          <a:blip r:embed="rId2">
            <a:alphaModFix/>
          </a:blip>
          <a:srcRect/>
          <a:stretch/>
        </p:blipFill>
        <p:spPr>
          <a:xfrm>
            <a:off x="1219200" y="467177"/>
            <a:ext cx="12192000" cy="6858000"/>
          </a:xfrm>
          <a:prstGeom prst="rect">
            <a:avLst/>
          </a:prstGeom>
          <a:noFill/>
          <a:ln>
            <a:noFill/>
          </a:ln>
        </p:spPr>
      </p:pic>
      <p:sp>
        <p:nvSpPr>
          <p:cNvPr id="42" name="Google Shape;4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ck">
  <p:cSld name="Black">
    <p:spTree>
      <p:nvGrpSpPr>
        <p:cNvPr id="1" name="Shape 49"/>
        <p:cNvGrpSpPr/>
        <p:nvPr/>
      </p:nvGrpSpPr>
      <p:grpSpPr>
        <a:xfrm>
          <a:off x="0" y="0"/>
          <a:ext cx="0" cy="0"/>
          <a:chOff x="0" y="0"/>
          <a:chExt cx="0" cy="0"/>
        </a:xfrm>
      </p:grpSpPr>
      <p:sp>
        <p:nvSpPr>
          <p:cNvPr id="50" name="Google Shape;50;p32"/>
          <p:cNvSpPr txBox="1">
            <a:spLocks noGrp="1"/>
          </p:cNvSpPr>
          <p:nvPr>
            <p:ph type="title"/>
          </p:nvPr>
        </p:nvSpPr>
        <p:spPr>
          <a:xfrm>
            <a:off x="838200" y="282011"/>
            <a:ext cx="10515600" cy="66657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4" name="Google Shape;54;p32"/>
          <p:cNvSpPr/>
          <p:nvPr/>
        </p:nvSpPr>
        <p:spPr>
          <a:xfrm>
            <a:off x="0" y="0"/>
            <a:ext cx="12192000" cy="68580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838200" y="316372"/>
            <a:ext cx="10515600" cy="6409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7"/>
          <p:cNvSpPr txBox="1">
            <a:spLocks noGrp="1"/>
          </p:cNvSpPr>
          <p:nvPr>
            <p:ph type="body" idx="1"/>
          </p:nvPr>
        </p:nvSpPr>
        <p:spPr>
          <a:xfrm>
            <a:off x="838200" y="1230597"/>
            <a:ext cx="10515600" cy="504891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838200" y="265099"/>
            <a:ext cx="10515600" cy="68366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8"/>
          <p:cNvSpPr txBox="1">
            <a:spLocks noGrp="1"/>
          </p:cNvSpPr>
          <p:nvPr>
            <p:ph type="body" idx="1"/>
          </p:nvPr>
        </p:nvSpPr>
        <p:spPr>
          <a:xfrm>
            <a:off x="838200" y="1230596"/>
            <a:ext cx="5181600" cy="502328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8"/>
          <p:cNvSpPr txBox="1">
            <a:spLocks noGrp="1"/>
          </p:cNvSpPr>
          <p:nvPr>
            <p:ph type="body" idx="2"/>
          </p:nvPr>
        </p:nvSpPr>
        <p:spPr>
          <a:xfrm>
            <a:off x="6172200" y="1230596"/>
            <a:ext cx="5181600" cy="502328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839788" y="314216"/>
            <a:ext cx="10515600" cy="6409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9"/>
          <p:cNvSpPr txBox="1">
            <a:spLocks noGrp="1"/>
          </p:cNvSpPr>
          <p:nvPr>
            <p:ph type="body" idx="1"/>
          </p:nvPr>
        </p:nvSpPr>
        <p:spPr>
          <a:xfrm>
            <a:off x="839788" y="1168414"/>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9"/>
          <p:cNvSpPr txBox="1">
            <a:spLocks noGrp="1"/>
          </p:cNvSpPr>
          <p:nvPr>
            <p:ph type="body" idx="2"/>
          </p:nvPr>
        </p:nvSpPr>
        <p:spPr>
          <a:xfrm>
            <a:off x="839788" y="2093720"/>
            <a:ext cx="5157787" cy="409594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9"/>
          <p:cNvSpPr txBox="1">
            <a:spLocks noGrp="1"/>
          </p:cNvSpPr>
          <p:nvPr>
            <p:ph type="body" idx="3"/>
          </p:nvPr>
        </p:nvSpPr>
        <p:spPr>
          <a:xfrm>
            <a:off x="6172200" y="1168414"/>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9"/>
          <p:cNvSpPr txBox="1">
            <a:spLocks noGrp="1"/>
          </p:cNvSpPr>
          <p:nvPr>
            <p:ph type="body" idx="4"/>
          </p:nvPr>
        </p:nvSpPr>
        <p:spPr>
          <a:xfrm>
            <a:off x="6172200" y="2093720"/>
            <a:ext cx="5183188" cy="409594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pen">
  <p:cSld name="Open">
    <p:spTree>
      <p:nvGrpSpPr>
        <p:cNvPr id="1" name="Shape 53"/>
        <p:cNvGrpSpPr/>
        <p:nvPr/>
      </p:nvGrpSpPr>
      <p:grpSpPr>
        <a:xfrm>
          <a:off x="0" y="0"/>
          <a:ext cx="0" cy="0"/>
          <a:chOff x="0" y="0"/>
          <a:chExt cx="0" cy="0"/>
        </a:xfrm>
      </p:grpSpPr>
      <p:pic>
        <p:nvPicPr>
          <p:cNvPr id="54" name="Google Shape;54;p12"/>
          <p:cNvPicPr preferRelativeResize="0"/>
          <p:nvPr/>
        </p:nvPicPr>
        <p:blipFill rotWithShape="1">
          <a:blip r:embed="rId2">
            <a:alphaModFix/>
          </a:blip>
          <a:srcRect/>
          <a:stretch/>
        </p:blipFill>
        <p:spPr>
          <a:xfrm>
            <a:off x="1219200" y="467177"/>
            <a:ext cx="12192000" cy="6858000"/>
          </a:xfrm>
          <a:prstGeom prst="rect">
            <a:avLst/>
          </a:prstGeom>
          <a:noFill/>
          <a:ln>
            <a:noFill/>
          </a:ln>
        </p:spPr>
      </p:pic>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ck">
  <p:cSld name="Black">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8200" y="282011"/>
            <a:ext cx="10515600" cy="66657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3" name="Google Shape;63;p13"/>
          <p:cNvSpPr/>
          <p:nvPr/>
        </p:nvSpPr>
        <p:spPr>
          <a:xfrm>
            <a:off x="0" y="0"/>
            <a:ext cx="12192000" cy="68580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734728" y="2283618"/>
            <a:ext cx="8200724" cy="2290763"/>
          </a:xfrm>
        </p:spPr>
        <p:txBody>
          <a:bodyPr anchor="t"/>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734728" y="4747444"/>
            <a:ext cx="820072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59007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5.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4"/>
          <p:cNvPicPr preferRelativeResize="0"/>
          <p:nvPr/>
        </p:nvPicPr>
        <p:blipFill rotWithShape="1">
          <a:blip r:embed="rId10">
            <a:alphaModFix/>
          </a:blip>
          <a:srcRect/>
          <a:stretch/>
        </p:blipFill>
        <p:spPr>
          <a:xfrm>
            <a:off x="0" y="0"/>
            <a:ext cx="12192000" cy="6858000"/>
          </a:xfrm>
          <a:prstGeom prst="rect">
            <a:avLst/>
          </a:prstGeom>
          <a:noFill/>
          <a:ln>
            <a:noFill/>
          </a:ln>
        </p:spPr>
      </p:pic>
      <p:sp>
        <p:nvSpPr>
          <p:cNvPr id="7" name="Google Shape;7;p4"/>
          <p:cNvSpPr txBox="1">
            <a:spLocks noGrp="1"/>
          </p:cNvSpPr>
          <p:nvPr>
            <p:ph type="title"/>
          </p:nvPr>
        </p:nvSpPr>
        <p:spPr>
          <a:xfrm>
            <a:off x="838200" y="282011"/>
            <a:ext cx="10515600" cy="66657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4"/>
          <p:cNvSpPr txBox="1">
            <a:spLocks noGrp="1"/>
          </p:cNvSpPr>
          <p:nvPr>
            <p:ph type="body" idx="1"/>
          </p:nvPr>
        </p:nvSpPr>
        <p:spPr>
          <a:xfrm>
            <a:off x="838200" y="1230594"/>
            <a:ext cx="10515600" cy="492927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 name="Google Shape;9;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 name="Google Shape;1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60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282011"/>
            <a:ext cx="10515600" cy="66657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230594"/>
            <a:ext cx="10515600" cy="49292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92C82-A379-4545-9012-2E0C55996908}" type="datetimeFigureOut">
              <a:rPr lang="en-US" smtClean="0"/>
              <a:t>8/2/2022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DE6D7-F04D-7741-82FC-941AB368F7CA}"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600">
          <p15:clr>
            <a:srgbClr val="F26B43"/>
          </p15:clr>
        </p15:guide>
        <p15:guide id="4"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4"/>
          <p:cNvPicPr preferRelativeResize="0"/>
          <p:nvPr/>
        </p:nvPicPr>
        <p:blipFill rotWithShape="1">
          <a:blip r:embed="rId10">
            <a:alphaModFix/>
          </a:blip>
          <a:srcRect/>
          <a:stretch/>
        </p:blipFill>
        <p:spPr>
          <a:xfrm>
            <a:off x="0" y="0"/>
            <a:ext cx="12192000" cy="6858000"/>
          </a:xfrm>
          <a:prstGeom prst="rect">
            <a:avLst/>
          </a:prstGeom>
          <a:noFill/>
          <a:ln>
            <a:noFill/>
          </a:ln>
        </p:spPr>
      </p:pic>
      <p:sp>
        <p:nvSpPr>
          <p:cNvPr id="7" name="Google Shape;7;p24"/>
          <p:cNvSpPr txBox="1">
            <a:spLocks noGrp="1"/>
          </p:cNvSpPr>
          <p:nvPr>
            <p:ph type="title"/>
          </p:nvPr>
        </p:nvSpPr>
        <p:spPr>
          <a:xfrm>
            <a:off x="838200" y="282011"/>
            <a:ext cx="10515600" cy="666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24"/>
          <p:cNvSpPr txBox="1">
            <a:spLocks noGrp="1"/>
          </p:cNvSpPr>
          <p:nvPr>
            <p:ph type="body" idx="1"/>
          </p:nvPr>
        </p:nvSpPr>
        <p:spPr>
          <a:xfrm>
            <a:off x="838200" y="1230594"/>
            <a:ext cx="10515600" cy="492927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 name="Google Shape;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 name="Google Shape;1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60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www.dhs.wisconsin.gov/ems/dnr.ht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hyperlink" Target="https://www.dhs.wisconsin.gov/forms/advdirectives/index.ht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s://www.dhs.wisconsin.gov/guide/end-life-planning.ht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hyperlink" Target="https://en.wikipedia.org/wiki/File:Sakura_Tree_Blossom_-_Turkey,_Ankara,_Dikmen_V%C3%A2disi_-_Spring,_2015.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
          <p:cNvSpPr txBox="1">
            <a:spLocks noGrp="1"/>
          </p:cNvSpPr>
          <p:nvPr>
            <p:ph type="ctrTitle"/>
          </p:nvPr>
        </p:nvSpPr>
        <p:spPr>
          <a:xfrm>
            <a:off x="734724" y="2283625"/>
            <a:ext cx="10755600" cy="229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6000"/>
              <a:buFont typeface="Arial"/>
              <a:buNone/>
            </a:pPr>
            <a:r>
              <a:rPr lang="en-US" sz="7000" dirty="0"/>
              <a:t>Getting Started with </a:t>
            </a:r>
            <a:br>
              <a:rPr lang="en-US" sz="7000" dirty="0"/>
            </a:br>
            <a:r>
              <a:rPr lang="en-US" sz="7000" dirty="0"/>
              <a:t>Advance Care Planning</a:t>
            </a:r>
            <a:endParaRPr sz="7000" dirty="0"/>
          </a:p>
        </p:txBody>
      </p:sp>
      <p:sp>
        <p:nvSpPr>
          <p:cNvPr id="69" name="Google Shape;69;p1"/>
          <p:cNvSpPr txBox="1">
            <a:spLocks noGrp="1"/>
          </p:cNvSpPr>
          <p:nvPr>
            <p:ph type="subTitle" idx="1"/>
          </p:nvPr>
        </p:nvSpPr>
        <p:spPr>
          <a:xfrm>
            <a:off x="734727" y="4747444"/>
            <a:ext cx="10625999" cy="16557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sz="4000" dirty="0"/>
              <a:t>Advance Medical and Legal Directives</a:t>
            </a:r>
          </a:p>
          <a:p>
            <a:pPr marL="0" lvl="0" indent="0" algn="l" rtl="0">
              <a:lnSpc>
                <a:spcPct val="90000"/>
              </a:lnSpc>
              <a:spcBef>
                <a:spcPts val="0"/>
              </a:spcBef>
              <a:spcAft>
                <a:spcPts val="0"/>
              </a:spcAft>
              <a:buClr>
                <a:schemeClr val="lt1"/>
              </a:buClr>
              <a:buSzPts val="2400"/>
              <a:buNone/>
            </a:pPr>
            <a:endParaRPr lang="en-US" sz="4000" dirty="0"/>
          </a:p>
          <a:p>
            <a:pPr marL="0" lvl="0" indent="0" algn="l" rtl="0">
              <a:lnSpc>
                <a:spcPct val="90000"/>
              </a:lnSpc>
              <a:spcBef>
                <a:spcPts val="0"/>
              </a:spcBef>
              <a:spcAft>
                <a:spcPts val="0"/>
              </a:spcAft>
              <a:buClr>
                <a:schemeClr val="lt1"/>
              </a:buClr>
              <a:buSzPts val="2400"/>
              <a:buNone/>
            </a:pPr>
            <a:r>
              <a:rPr lang="en-US" sz="2800" dirty="0"/>
              <a:t>Jackie Carattini, UW-</a:t>
            </a:r>
            <a:r>
              <a:rPr lang="en-US" sz="2800" dirty="0" err="1"/>
              <a:t>Madision</a:t>
            </a:r>
            <a:r>
              <a:rPr lang="en-US" sz="2800" dirty="0"/>
              <a:t> Division of Extension</a:t>
            </a:r>
            <a:endParaRPr sz="2800" dirty="0"/>
          </a:p>
        </p:txBody>
      </p:sp>
      <p:pic>
        <p:nvPicPr>
          <p:cNvPr id="70" name="Google Shape;70;p1"/>
          <p:cNvPicPr preferRelativeResize="0"/>
          <p:nvPr/>
        </p:nvPicPr>
        <p:blipFill>
          <a:blip r:embed="rId3">
            <a:alphaModFix/>
          </a:blip>
          <a:stretch>
            <a:fillRect/>
          </a:stretch>
        </p:blipFill>
        <p:spPr>
          <a:xfrm>
            <a:off x="10536250" y="5202250"/>
            <a:ext cx="1655750" cy="1655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8b7bca0f3b_0_23"/>
          <p:cNvSpPr txBox="1">
            <a:spLocks noGrp="1"/>
          </p:cNvSpPr>
          <p:nvPr>
            <p:ph type="body" idx="1"/>
          </p:nvPr>
        </p:nvSpPr>
        <p:spPr>
          <a:xfrm>
            <a:off x="6636425" y="2568050"/>
            <a:ext cx="5181600" cy="2413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rgbClr val="545454"/>
              </a:solidFill>
            </a:endParaRPr>
          </a:p>
          <a:p>
            <a:pPr marL="0" lvl="0" indent="0" algn="l" rtl="0">
              <a:lnSpc>
                <a:spcPct val="90000"/>
              </a:lnSpc>
              <a:spcBef>
                <a:spcPts val="1440"/>
              </a:spcBef>
              <a:spcAft>
                <a:spcPts val="0"/>
              </a:spcAft>
              <a:buSzPts val="1800"/>
              <a:buNone/>
            </a:pPr>
            <a:endParaRPr/>
          </a:p>
        </p:txBody>
      </p:sp>
      <p:sp>
        <p:nvSpPr>
          <p:cNvPr id="160" name="Google Shape;160;g8b7bca0f3b_0_23"/>
          <p:cNvSpPr txBox="1">
            <a:spLocks noGrp="1"/>
          </p:cNvSpPr>
          <p:nvPr>
            <p:ph type="title"/>
          </p:nvPr>
        </p:nvSpPr>
        <p:spPr>
          <a:xfrm>
            <a:off x="587525" y="268800"/>
            <a:ext cx="11230500" cy="68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dirty="0"/>
              <a:t>Power of Attorney for Finances and Property</a:t>
            </a:r>
            <a:endParaRPr dirty="0"/>
          </a:p>
        </p:txBody>
      </p:sp>
      <p:sp>
        <p:nvSpPr>
          <p:cNvPr id="161" name="Google Shape;161;g8b7bca0f3b_0_23"/>
          <p:cNvSpPr txBox="1">
            <a:spLocks noGrp="1"/>
          </p:cNvSpPr>
          <p:nvPr>
            <p:ph type="body" idx="2"/>
          </p:nvPr>
        </p:nvSpPr>
        <p:spPr>
          <a:xfrm>
            <a:off x="914400" y="1143000"/>
            <a:ext cx="5573700" cy="5580600"/>
          </a:xfrm>
          <a:prstGeom prst="rect">
            <a:avLst/>
          </a:prstGeom>
          <a:noFill/>
          <a:ln>
            <a:noFill/>
          </a:ln>
        </p:spPr>
        <p:txBody>
          <a:bodyPr spcFirstLastPara="1" wrap="square" lIns="91425" tIns="45700" rIns="91425" bIns="45700" anchor="t" anchorCtr="0">
            <a:noAutofit/>
          </a:bodyPr>
          <a:lstStyle/>
          <a:p>
            <a:pPr marL="457200" lvl="0" indent="-431800" algn="l" rtl="0">
              <a:lnSpc>
                <a:spcPct val="90000"/>
              </a:lnSpc>
              <a:spcBef>
                <a:spcPts val="1000"/>
              </a:spcBef>
              <a:spcAft>
                <a:spcPts val="0"/>
              </a:spcAft>
              <a:buSzPts val="3200"/>
              <a:buChar char="•"/>
            </a:pPr>
            <a:r>
              <a:rPr lang="en-US" sz="3200" dirty="0"/>
              <a:t>Does not have to be the same individual as your Power of Attorney for Health Care.</a:t>
            </a:r>
            <a:endParaRPr sz="3200" dirty="0"/>
          </a:p>
          <a:p>
            <a:pPr marL="457200" lvl="0" indent="0" algn="l" rtl="0">
              <a:lnSpc>
                <a:spcPct val="90000"/>
              </a:lnSpc>
              <a:spcBef>
                <a:spcPts val="1000"/>
              </a:spcBef>
              <a:spcAft>
                <a:spcPts val="0"/>
              </a:spcAft>
              <a:buSzPts val="1800"/>
              <a:buNone/>
            </a:pPr>
            <a:endParaRPr sz="3200" dirty="0"/>
          </a:p>
          <a:p>
            <a:pPr marL="457200" lvl="0" indent="-431800" algn="l" rtl="0">
              <a:lnSpc>
                <a:spcPct val="90000"/>
              </a:lnSpc>
              <a:spcBef>
                <a:spcPts val="1000"/>
              </a:spcBef>
              <a:spcAft>
                <a:spcPts val="0"/>
              </a:spcAft>
              <a:buSzPts val="3200"/>
              <a:buChar char="•"/>
            </a:pPr>
            <a:r>
              <a:rPr lang="en-US" sz="3200" dirty="0"/>
              <a:t>Authorizes another person (your agent) to make decisions concerning your property for you (including your money).</a:t>
            </a:r>
            <a:endParaRPr sz="3200" dirty="0"/>
          </a:p>
        </p:txBody>
      </p:sp>
      <p:pic>
        <p:nvPicPr>
          <p:cNvPr id="162" name="Google Shape;162;g8b7bca0f3b_0_23"/>
          <p:cNvPicPr preferRelativeResize="0"/>
          <p:nvPr/>
        </p:nvPicPr>
        <p:blipFill>
          <a:blip r:embed="rId3">
            <a:alphaModFix/>
          </a:blip>
          <a:stretch>
            <a:fillRect/>
          </a:stretch>
        </p:blipFill>
        <p:spPr>
          <a:xfrm rot="666327">
            <a:off x="6596275" y="1620200"/>
            <a:ext cx="5261916" cy="3157150"/>
          </a:xfrm>
          <a:prstGeom prst="rect">
            <a:avLst/>
          </a:prstGeom>
          <a:noFill/>
          <a:ln>
            <a:noFill/>
          </a:ln>
        </p:spPr>
      </p:pic>
      <p:pic>
        <p:nvPicPr>
          <p:cNvPr id="163" name="Google Shape;163;g8b7bca0f3b_0_23"/>
          <p:cNvPicPr preferRelativeResize="0"/>
          <p:nvPr/>
        </p:nvPicPr>
        <p:blipFill>
          <a:blip r:embed="rId4">
            <a:alphaModFix/>
          </a:blip>
          <a:stretch>
            <a:fillRect/>
          </a:stretch>
        </p:blipFill>
        <p:spPr>
          <a:xfrm>
            <a:off x="10557325" y="5227050"/>
            <a:ext cx="1634675" cy="1630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8b7bca0f3b_0_28"/>
          <p:cNvSpPr txBox="1">
            <a:spLocks noGrp="1"/>
          </p:cNvSpPr>
          <p:nvPr>
            <p:ph type="title"/>
          </p:nvPr>
        </p:nvSpPr>
        <p:spPr>
          <a:xfrm>
            <a:off x="838200" y="316372"/>
            <a:ext cx="10515600" cy="640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Other Legal Forms to Consider:</a:t>
            </a:r>
            <a:endParaRPr/>
          </a:p>
        </p:txBody>
      </p:sp>
      <p:sp>
        <p:nvSpPr>
          <p:cNvPr id="169" name="Google Shape;169;g8b7bca0f3b_0_28"/>
          <p:cNvSpPr txBox="1">
            <a:spLocks noGrp="1"/>
          </p:cNvSpPr>
          <p:nvPr>
            <p:ph type="body" idx="1"/>
          </p:nvPr>
        </p:nvSpPr>
        <p:spPr>
          <a:xfrm>
            <a:off x="838200" y="1504425"/>
            <a:ext cx="10515600" cy="509850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1400"/>
              </a:spcBef>
              <a:spcAft>
                <a:spcPts val="0"/>
              </a:spcAft>
              <a:buClr>
                <a:schemeClr val="dk1"/>
              </a:buClr>
              <a:buSzPts val="1100"/>
              <a:buFont typeface="Arial"/>
              <a:buNone/>
            </a:pPr>
            <a:r>
              <a:rPr lang="en-US" sz="3200" b="1"/>
              <a:t>Do-Not-Resuscitate (DNR) Information-</a:t>
            </a:r>
            <a:endParaRPr sz="3200" b="1"/>
          </a:p>
          <a:p>
            <a:pPr marL="0" lvl="0" indent="0" algn="l" rtl="0">
              <a:lnSpc>
                <a:spcPct val="107916"/>
              </a:lnSpc>
              <a:spcBef>
                <a:spcPts val="1400"/>
              </a:spcBef>
              <a:spcAft>
                <a:spcPts val="0"/>
              </a:spcAft>
              <a:buClr>
                <a:schemeClr val="dk1"/>
              </a:buClr>
              <a:buSzPts val="1100"/>
              <a:buFont typeface="Arial"/>
              <a:buNone/>
            </a:pPr>
            <a:endParaRPr sz="3200" b="1"/>
          </a:p>
          <a:p>
            <a:pPr marL="0" lvl="0" indent="0" algn="l" rtl="0">
              <a:lnSpc>
                <a:spcPct val="107916"/>
              </a:lnSpc>
              <a:spcBef>
                <a:spcPts val="1400"/>
              </a:spcBef>
              <a:spcAft>
                <a:spcPts val="0"/>
              </a:spcAft>
              <a:buClr>
                <a:schemeClr val="dk1"/>
              </a:buClr>
              <a:buSzPts val="1100"/>
              <a:buFont typeface="Arial"/>
              <a:buNone/>
            </a:pPr>
            <a:r>
              <a:rPr lang="en-US" sz="3200" b="1"/>
              <a:t>You Can Find Information on:</a:t>
            </a:r>
            <a:endParaRPr sz="3200" b="1"/>
          </a:p>
          <a:p>
            <a:pPr marL="457200" lvl="0" indent="-431800" algn="l" rtl="0">
              <a:lnSpc>
                <a:spcPct val="107916"/>
              </a:lnSpc>
              <a:spcBef>
                <a:spcPts val="1400"/>
              </a:spcBef>
              <a:spcAft>
                <a:spcPts val="0"/>
              </a:spcAft>
              <a:buSzPts val="3200"/>
              <a:buChar char="•"/>
            </a:pPr>
            <a:r>
              <a:rPr lang="en-US" sz="3200"/>
              <a:t>Issuing a DNR order</a:t>
            </a:r>
            <a:endParaRPr sz="3200"/>
          </a:p>
          <a:p>
            <a:pPr marL="457200" lvl="0" indent="-431800" algn="l" rtl="0">
              <a:lnSpc>
                <a:spcPct val="107916"/>
              </a:lnSpc>
              <a:spcBef>
                <a:spcPts val="0"/>
              </a:spcBef>
              <a:spcAft>
                <a:spcPts val="0"/>
              </a:spcAft>
              <a:buSzPts val="3200"/>
              <a:buChar char="•"/>
            </a:pPr>
            <a:r>
              <a:rPr lang="en-US" sz="3200"/>
              <a:t>Revoking a DNR order</a:t>
            </a:r>
            <a:endParaRPr sz="3200"/>
          </a:p>
          <a:p>
            <a:pPr marL="457200" lvl="0" indent="-431800" algn="l" rtl="0">
              <a:lnSpc>
                <a:spcPct val="107916"/>
              </a:lnSpc>
              <a:spcBef>
                <a:spcPts val="0"/>
              </a:spcBef>
              <a:spcAft>
                <a:spcPts val="0"/>
              </a:spcAft>
              <a:buSzPts val="3200"/>
              <a:buChar char="•"/>
            </a:pPr>
            <a:r>
              <a:rPr lang="en-US" sz="3200"/>
              <a:t>DNR bracelets</a:t>
            </a:r>
            <a:endParaRPr sz="3200"/>
          </a:p>
          <a:p>
            <a:pPr marL="0" marR="114300" lvl="0" indent="0" algn="l" rtl="0">
              <a:lnSpc>
                <a:spcPct val="115000"/>
              </a:lnSpc>
              <a:spcBef>
                <a:spcPts val="1400"/>
              </a:spcBef>
              <a:spcAft>
                <a:spcPts val="0"/>
              </a:spcAft>
              <a:buClr>
                <a:schemeClr val="dk1"/>
              </a:buClr>
              <a:buSzPts val="1100"/>
              <a:buFont typeface="Arial"/>
              <a:buNone/>
            </a:pPr>
            <a:r>
              <a:rPr lang="en-US" sz="3150" u="sng">
                <a:solidFill>
                  <a:schemeClr val="hlink"/>
                </a:solidFill>
                <a:highlight>
                  <a:srgbClr val="FFFFFF"/>
                </a:highlight>
                <a:hlinkClick r:id="rId3"/>
              </a:rPr>
              <a:t>https://www.dhs.wisconsin.gov/ems/dnr.htm</a:t>
            </a:r>
            <a:endParaRPr sz="3150">
              <a:solidFill>
                <a:srgbClr val="545454"/>
              </a:solidFill>
              <a:highlight>
                <a:srgbClr val="FFFFFF"/>
              </a:highlight>
            </a:endParaRPr>
          </a:p>
          <a:p>
            <a:pPr marL="0" marR="114300" lvl="0" indent="0" algn="l" rtl="0">
              <a:lnSpc>
                <a:spcPct val="115000"/>
              </a:lnSpc>
              <a:spcBef>
                <a:spcPts val="1400"/>
              </a:spcBef>
              <a:spcAft>
                <a:spcPts val="0"/>
              </a:spcAft>
              <a:buClr>
                <a:schemeClr val="dk1"/>
              </a:buClr>
              <a:buSzPts val="1100"/>
              <a:buFont typeface="Arial"/>
              <a:buNone/>
            </a:pPr>
            <a:endParaRPr sz="3150">
              <a:solidFill>
                <a:srgbClr val="545454"/>
              </a:solidFill>
              <a:highlight>
                <a:srgbClr val="FFFFFF"/>
              </a:highlight>
            </a:endParaRPr>
          </a:p>
          <a:p>
            <a:pPr marL="0" marR="114300" lvl="0" indent="0" algn="l" rtl="0">
              <a:lnSpc>
                <a:spcPct val="115000"/>
              </a:lnSpc>
              <a:spcBef>
                <a:spcPts val="0"/>
              </a:spcBef>
              <a:spcAft>
                <a:spcPts val="0"/>
              </a:spcAft>
              <a:buClr>
                <a:schemeClr val="dk1"/>
              </a:buClr>
              <a:buSzPts val="1100"/>
              <a:buFont typeface="Arial"/>
              <a:buNone/>
            </a:pPr>
            <a:endParaRPr sz="3600"/>
          </a:p>
        </p:txBody>
      </p:sp>
      <p:pic>
        <p:nvPicPr>
          <p:cNvPr id="170" name="Google Shape;170;g8b7bca0f3b_0_28"/>
          <p:cNvPicPr preferRelativeResize="0"/>
          <p:nvPr/>
        </p:nvPicPr>
        <p:blipFill>
          <a:blip r:embed="rId4">
            <a:alphaModFix/>
          </a:blip>
          <a:stretch>
            <a:fillRect/>
          </a:stretch>
        </p:blipFill>
        <p:spPr>
          <a:xfrm>
            <a:off x="10557325" y="5227050"/>
            <a:ext cx="1634675" cy="1630950"/>
          </a:xfrm>
          <a:prstGeom prst="rect">
            <a:avLst/>
          </a:prstGeom>
          <a:noFill/>
          <a:ln>
            <a:noFill/>
          </a:ln>
        </p:spPr>
      </p:pic>
      <p:pic>
        <p:nvPicPr>
          <p:cNvPr id="171" name="Google Shape;171;g8b7bca0f3b_0_28"/>
          <p:cNvPicPr preferRelativeResize="0"/>
          <p:nvPr/>
        </p:nvPicPr>
        <p:blipFill>
          <a:blip r:embed="rId5">
            <a:alphaModFix/>
          </a:blip>
          <a:stretch>
            <a:fillRect/>
          </a:stretch>
        </p:blipFill>
        <p:spPr>
          <a:xfrm rot="887990">
            <a:off x="8897525" y="1478600"/>
            <a:ext cx="2583725" cy="32270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8b7bca0f3b_0_33"/>
          <p:cNvSpPr txBox="1">
            <a:spLocks noGrp="1"/>
          </p:cNvSpPr>
          <p:nvPr>
            <p:ph type="title"/>
          </p:nvPr>
        </p:nvSpPr>
        <p:spPr>
          <a:xfrm>
            <a:off x="838200" y="632097"/>
            <a:ext cx="10515600" cy="640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Other Legal Forms to Consider:</a:t>
            </a:r>
            <a:endParaRPr/>
          </a:p>
        </p:txBody>
      </p:sp>
      <p:sp>
        <p:nvSpPr>
          <p:cNvPr id="177" name="Google Shape;177;g8b7bca0f3b_0_33"/>
          <p:cNvSpPr txBox="1">
            <a:spLocks noGrp="1"/>
          </p:cNvSpPr>
          <p:nvPr>
            <p:ph type="body" idx="1"/>
          </p:nvPr>
        </p:nvSpPr>
        <p:spPr>
          <a:xfrm>
            <a:off x="592525" y="1778150"/>
            <a:ext cx="10515600" cy="4416900"/>
          </a:xfrm>
          <a:prstGeom prst="rect">
            <a:avLst/>
          </a:prstGeom>
          <a:noFill/>
          <a:ln>
            <a:noFill/>
          </a:ln>
        </p:spPr>
        <p:txBody>
          <a:bodyPr spcFirstLastPara="1" wrap="square" lIns="91425" tIns="45700" rIns="91425" bIns="45700" anchor="t" anchorCtr="0">
            <a:noAutofit/>
          </a:bodyPr>
          <a:lstStyle/>
          <a:p>
            <a:pPr marL="457200" lvl="0" indent="-419100" algn="l" rtl="0">
              <a:lnSpc>
                <a:spcPct val="90000"/>
              </a:lnSpc>
              <a:spcBef>
                <a:spcPts val="1000"/>
              </a:spcBef>
              <a:spcAft>
                <a:spcPts val="0"/>
              </a:spcAft>
              <a:buSzPts val="3000"/>
              <a:buChar char="•"/>
            </a:pPr>
            <a:r>
              <a:rPr lang="en-US" sz="3000"/>
              <a:t>Organ Donation</a:t>
            </a:r>
            <a:endParaRPr sz="3000"/>
          </a:p>
          <a:p>
            <a:pPr marL="457200" lvl="0" indent="0" algn="l" rtl="0">
              <a:lnSpc>
                <a:spcPct val="90000"/>
              </a:lnSpc>
              <a:spcBef>
                <a:spcPts val="1000"/>
              </a:spcBef>
              <a:spcAft>
                <a:spcPts val="0"/>
              </a:spcAft>
              <a:buSzPts val="1800"/>
              <a:buNone/>
            </a:pPr>
            <a:endParaRPr sz="3000"/>
          </a:p>
          <a:p>
            <a:pPr marL="457200" lvl="0" indent="-419100" algn="l" rtl="0">
              <a:lnSpc>
                <a:spcPct val="90000"/>
              </a:lnSpc>
              <a:spcBef>
                <a:spcPts val="1000"/>
              </a:spcBef>
              <a:spcAft>
                <a:spcPts val="0"/>
              </a:spcAft>
              <a:buSzPts val="3000"/>
              <a:buChar char="•"/>
            </a:pPr>
            <a:r>
              <a:rPr lang="en-US" sz="3000"/>
              <a:t>Access to and Privacy of Health Information (HIPPA)</a:t>
            </a:r>
            <a:endParaRPr sz="3000"/>
          </a:p>
          <a:p>
            <a:pPr marL="457200" lvl="0" indent="0" algn="l" rtl="0">
              <a:lnSpc>
                <a:spcPct val="90000"/>
              </a:lnSpc>
              <a:spcBef>
                <a:spcPts val="1000"/>
              </a:spcBef>
              <a:spcAft>
                <a:spcPts val="0"/>
              </a:spcAft>
              <a:buSzPts val="1800"/>
              <a:buNone/>
            </a:pPr>
            <a:endParaRPr sz="3000"/>
          </a:p>
          <a:p>
            <a:pPr marL="457200" lvl="0" indent="-419100" algn="l" rtl="0">
              <a:lnSpc>
                <a:spcPct val="90000"/>
              </a:lnSpc>
              <a:spcBef>
                <a:spcPts val="1000"/>
              </a:spcBef>
              <a:spcAft>
                <a:spcPts val="0"/>
              </a:spcAft>
              <a:buSzPts val="3000"/>
              <a:buChar char="•"/>
            </a:pPr>
            <a:r>
              <a:rPr lang="en-US" sz="3000"/>
              <a:t>POLST or Physician Orders for Life-Sustaining Treatment</a:t>
            </a:r>
            <a:endParaRPr sz="3000"/>
          </a:p>
          <a:p>
            <a:pPr marL="914400" lvl="0" indent="0" algn="l" rtl="0">
              <a:lnSpc>
                <a:spcPct val="90000"/>
              </a:lnSpc>
              <a:spcBef>
                <a:spcPts val="1000"/>
              </a:spcBef>
              <a:spcAft>
                <a:spcPts val="0"/>
              </a:spcAft>
              <a:buNone/>
            </a:pPr>
            <a:endParaRPr sz="3000"/>
          </a:p>
          <a:p>
            <a:pPr marL="457200" lvl="0" indent="-419100" algn="l" rtl="0">
              <a:lnSpc>
                <a:spcPct val="90000"/>
              </a:lnSpc>
              <a:spcBef>
                <a:spcPts val="1000"/>
              </a:spcBef>
              <a:spcAft>
                <a:spcPts val="0"/>
              </a:spcAft>
              <a:buSzPts val="3000"/>
              <a:buChar char="•"/>
            </a:pPr>
            <a:r>
              <a:rPr lang="en-US" sz="3000"/>
              <a:t>Authorization for Final Disposition</a:t>
            </a:r>
            <a:endParaRPr sz="3000"/>
          </a:p>
        </p:txBody>
      </p:sp>
      <p:pic>
        <p:nvPicPr>
          <p:cNvPr id="178" name="Google Shape;178;g8b7bca0f3b_0_33"/>
          <p:cNvPicPr preferRelativeResize="0"/>
          <p:nvPr/>
        </p:nvPicPr>
        <p:blipFill>
          <a:blip r:embed="rId3">
            <a:alphaModFix/>
          </a:blip>
          <a:stretch>
            <a:fillRect/>
          </a:stretch>
        </p:blipFill>
        <p:spPr>
          <a:xfrm>
            <a:off x="10557325" y="5227050"/>
            <a:ext cx="1634675" cy="1630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8b7bca0f3b_0_38"/>
          <p:cNvSpPr txBox="1">
            <a:spLocks noGrp="1"/>
          </p:cNvSpPr>
          <p:nvPr>
            <p:ph type="title"/>
          </p:nvPr>
        </p:nvSpPr>
        <p:spPr>
          <a:xfrm>
            <a:off x="838200" y="316372"/>
            <a:ext cx="10515600" cy="640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How do you write an Advance Directive?</a:t>
            </a:r>
            <a:endParaRPr/>
          </a:p>
        </p:txBody>
      </p:sp>
      <p:sp>
        <p:nvSpPr>
          <p:cNvPr id="184" name="Google Shape;184;g8b7bca0f3b_0_38"/>
          <p:cNvSpPr txBox="1">
            <a:spLocks noGrp="1"/>
          </p:cNvSpPr>
          <p:nvPr>
            <p:ph type="body" idx="1"/>
          </p:nvPr>
        </p:nvSpPr>
        <p:spPr>
          <a:xfrm>
            <a:off x="838200" y="1944150"/>
            <a:ext cx="11622300" cy="393420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r>
              <a:rPr lang="en-US" sz="3500">
                <a:solidFill>
                  <a:srgbClr val="363942"/>
                </a:solidFill>
              </a:rPr>
              <a:t>As you prepare your advance directive, you'll need to follow these four important steps:</a:t>
            </a:r>
            <a:endParaRPr sz="3500">
              <a:solidFill>
                <a:srgbClr val="363942"/>
              </a:solidFill>
            </a:endParaRPr>
          </a:p>
          <a:p>
            <a:pPr marL="0" lvl="0" indent="0" algn="l" rtl="0">
              <a:lnSpc>
                <a:spcPct val="107916"/>
              </a:lnSpc>
              <a:spcBef>
                <a:spcPts val="0"/>
              </a:spcBef>
              <a:spcAft>
                <a:spcPts val="0"/>
              </a:spcAft>
              <a:buClr>
                <a:schemeClr val="dk1"/>
              </a:buClr>
              <a:buSzPts val="1100"/>
              <a:buFont typeface="Arial"/>
              <a:buNone/>
            </a:pPr>
            <a:endParaRPr sz="3500">
              <a:solidFill>
                <a:srgbClr val="363942"/>
              </a:solidFill>
            </a:endParaRPr>
          </a:p>
          <a:p>
            <a:pPr marL="304800" indent="-304800">
              <a:lnSpc>
                <a:spcPct val="100000"/>
              </a:lnSpc>
              <a:spcBef>
                <a:spcPts val="375"/>
              </a:spcBef>
              <a:buClr>
                <a:srgbClr val="363942"/>
              </a:buClr>
              <a:buSzPts val="3500"/>
              <a:buAutoNum type="arabicPeriod"/>
            </a:pPr>
            <a:r>
              <a:rPr lang="en-US" sz="3500">
                <a:solidFill>
                  <a:srgbClr val="363942"/>
                </a:solidFill>
              </a:rPr>
              <a:t>Get the living will and medical power of attorney forms for your state or use a universal form that has been approved by many states. </a:t>
            </a:r>
            <a:endParaRPr sz="3500">
              <a:solidFill>
                <a:srgbClr val="363942"/>
              </a:solidFill>
            </a:endParaRPr>
          </a:p>
          <a:p>
            <a:pPr marL="0" lvl="0" indent="0" algn="l" rtl="0">
              <a:lnSpc>
                <a:spcPct val="90000"/>
              </a:lnSpc>
              <a:spcBef>
                <a:spcPts val="1000"/>
              </a:spcBef>
              <a:spcAft>
                <a:spcPts val="0"/>
              </a:spcAft>
              <a:buSzPts val="1800"/>
              <a:buNone/>
            </a:pPr>
            <a:endParaRPr sz="2250">
              <a:solidFill>
                <a:srgbClr val="363942"/>
              </a:solidFill>
            </a:endParaRPr>
          </a:p>
        </p:txBody>
      </p:sp>
      <p:pic>
        <p:nvPicPr>
          <p:cNvPr id="185" name="Google Shape;185;g8b7bca0f3b_0_38"/>
          <p:cNvPicPr preferRelativeResize="0"/>
          <p:nvPr/>
        </p:nvPicPr>
        <p:blipFill>
          <a:blip r:embed="rId3">
            <a:alphaModFix/>
          </a:blip>
          <a:stretch>
            <a:fillRect/>
          </a:stretch>
        </p:blipFill>
        <p:spPr>
          <a:xfrm>
            <a:off x="10557325" y="5227050"/>
            <a:ext cx="1634675" cy="1630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Form:</a:t>
            </a:r>
          </a:p>
        </p:txBody>
      </p:sp>
      <p:sp>
        <p:nvSpPr>
          <p:cNvPr id="3" name="Text Placeholder 2"/>
          <p:cNvSpPr>
            <a:spLocks noGrp="1"/>
          </p:cNvSpPr>
          <p:nvPr>
            <p:ph type="body" idx="1"/>
          </p:nvPr>
        </p:nvSpPr>
        <p:spPr>
          <a:xfrm>
            <a:off x="797168" y="1813626"/>
            <a:ext cx="5181600" cy="3857219"/>
          </a:xfrm>
        </p:spPr>
        <p:txBody>
          <a:bodyPr/>
          <a:lstStyle/>
          <a:p>
            <a:r>
              <a:rPr lang="en-US" dirty="0"/>
              <a:t>In order to have the most up date form, we suggest you get it from the DHS website or from your medical provider.</a:t>
            </a:r>
          </a:p>
          <a:p>
            <a:r>
              <a:rPr lang="en-US" dirty="0"/>
              <a:t>Here is a example of the WI. Living Will. As you can see it is fill in the blank.</a:t>
            </a:r>
          </a:p>
        </p:txBody>
      </p:sp>
      <p:sp>
        <p:nvSpPr>
          <p:cNvPr id="5" name="Text Placeholder 4"/>
          <p:cNvSpPr>
            <a:spLocks noGrp="1"/>
          </p:cNvSpPr>
          <p:nvPr>
            <p:ph type="body" idx="2"/>
          </p:nvPr>
        </p:nvSpPr>
        <p:spPr/>
        <p:txBody>
          <a:bodyPr/>
          <a:lstStyle/>
          <a:p>
            <a:endParaRPr lang="en-US"/>
          </a:p>
        </p:txBody>
      </p:sp>
      <p:pic>
        <p:nvPicPr>
          <p:cNvPr id="4" name="Picture 3"/>
          <p:cNvPicPr>
            <a:picLocks noChangeAspect="1"/>
          </p:cNvPicPr>
          <p:nvPr/>
        </p:nvPicPr>
        <p:blipFill>
          <a:blip r:embed="rId3"/>
          <a:stretch>
            <a:fillRect/>
          </a:stretch>
        </p:blipFill>
        <p:spPr>
          <a:xfrm>
            <a:off x="5978768" y="152706"/>
            <a:ext cx="5120119" cy="6599786"/>
          </a:xfrm>
          <a:prstGeom prst="rect">
            <a:avLst/>
          </a:prstGeom>
        </p:spPr>
      </p:pic>
    </p:spTree>
    <p:extLst>
      <p:ext uri="{BB962C8B-B14F-4D97-AF65-F5344CB8AC3E}">
        <p14:creationId xmlns:p14="http://schemas.microsoft.com/office/powerpoint/2010/main" val="339108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93147f2c06_0_3"/>
          <p:cNvSpPr txBox="1">
            <a:spLocks noGrp="1"/>
          </p:cNvSpPr>
          <p:nvPr>
            <p:ph type="title"/>
          </p:nvPr>
        </p:nvSpPr>
        <p:spPr>
          <a:xfrm>
            <a:off x="838200" y="265099"/>
            <a:ext cx="10515600" cy="68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How do you write an Advance Directive?</a:t>
            </a:r>
            <a:endParaRPr/>
          </a:p>
        </p:txBody>
      </p:sp>
      <p:sp>
        <p:nvSpPr>
          <p:cNvPr id="191" name="Google Shape;191;g93147f2c06_0_3"/>
          <p:cNvSpPr txBox="1">
            <a:spLocks noGrp="1"/>
          </p:cNvSpPr>
          <p:nvPr>
            <p:ph type="body" idx="1"/>
          </p:nvPr>
        </p:nvSpPr>
        <p:spPr>
          <a:xfrm>
            <a:off x="838200" y="2036349"/>
            <a:ext cx="5181600" cy="362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75"/>
              </a:spcBef>
              <a:spcAft>
                <a:spcPts val="0"/>
              </a:spcAft>
              <a:buSzPts val="1800"/>
              <a:buNone/>
            </a:pPr>
            <a:r>
              <a:rPr lang="en-US" sz="3500">
                <a:solidFill>
                  <a:srgbClr val="363942"/>
                </a:solidFill>
              </a:rPr>
              <a:t>2.Choose your health care agent. This should be a person you trust to make decisions for you.</a:t>
            </a:r>
            <a:endParaRPr sz="3500">
              <a:solidFill>
                <a:srgbClr val="363942"/>
              </a:solidFill>
            </a:endParaRPr>
          </a:p>
          <a:p>
            <a:pPr marL="0" lvl="0" indent="0" algn="l" rtl="0">
              <a:lnSpc>
                <a:spcPct val="107916"/>
              </a:lnSpc>
              <a:spcBef>
                <a:spcPts val="0"/>
              </a:spcBef>
              <a:spcAft>
                <a:spcPts val="0"/>
              </a:spcAft>
              <a:buClr>
                <a:schemeClr val="dk1"/>
              </a:buClr>
              <a:buSzPts val="1100"/>
              <a:buFont typeface="Arial"/>
              <a:buNone/>
            </a:pPr>
            <a:endParaRPr sz="2400">
              <a:solidFill>
                <a:srgbClr val="363942"/>
              </a:solidFill>
            </a:endParaRPr>
          </a:p>
          <a:p>
            <a:pPr marL="0" lvl="0" indent="0" algn="l" rtl="0">
              <a:lnSpc>
                <a:spcPct val="107916"/>
              </a:lnSpc>
              <a:spcBef>
                <a:spcPts val="0"/>
              </a:spcBef>
              <a:spcAft>
                <a:spcPts val="0"/>
              </a:spcAft>
              <a:buClr>
                <a:schemeClr val="dk1"/>
              </a:buClr>
              <a:buSzPts val="1100"/>
              <a:buFont typeface="Arial"/>
              <a:buNone/>
            </a:pPr>
            <a:endParaRPr sz="1150">
              <a:solidFill>
                <a:srgbClr val="363942"/>
              </a:solidFill>
            </a:endParaRPr>
          </a:p>
          <a:p>
            <a:pPr marL="0" lvl="0" indent="0" algn="l" rtl="0">
              <a:lnSpc>
                <a:spcPct val="90000"/>
              </a:lnSpc>
              <a:spcBef>
                <a:spcPts val="1000"/>
              </a:spcBef>
              <a:spcAft>
                <a:spcPts val="0"/>
              </a:spcAft>
              <a:buClr>
                <a:schemeClr val="dk1"/>
              </a:buClr>
              <a:buSzPts val="1100"/>
              <a:buFont typeface="Arial"/>
              <a:buNone/>
            </a:pPr>
            <a:endParaRPr sz="1150">
              <a:solidFill>
                <a:srgbClr val="363942"/>
              </a:solidFill>
            </a:endParaRPr>
          </a:p>
          <a:p>
            <a:pPr marL="0" lvl="0" indent="0" algn="l" rtl="0">
              <a:lnSpc>
                <a:spcPct val="90000"/>
              </a:lnSpc>
              <a:spcBef>
                <a:spcPts val="1000"/>
              </a:spcBef>
              <a:spcAft>
                <a:spcPts val="0"/>
              </a:spcAft>
              <a:buSzPts val="1800"/>
              <a:buNone/>
            </a:pPr>
            <a:endParaRPr/>
          </a:p>
        </p:txBody>
      </p:sp>
      <p:sp>
        <p:nvSpPr>
          <p:cNvPr id="192" name="Google Shape;192;g93147f2c06_0_3"/>
          <p:cNvSpPr txBox="1">
            <a:spLocks noGrp="1"/>
          </p:cNvSpPr>
          <p:nvPr>
            <p:ph type="body" idx="2"/>
          </p:nvPr>
        </p:nvSpPr>
        <p:spPr>
          <a:xfrm>
            <a:off x="7850875" y="2543522"/>
            <a:ext cx="951900" cy="68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endParaRPr/>
          </a:p>
        </p:txBody>
      </p:sp>
      <p:pic>
        <p:nvPicPr>
          <p:cNvPr id="193" name="Google Shape;193;g93147f2c06_0_3"/>
          <p:cNvPicPr preferRelativeResize="0"/>
          <p:nvPr/>
        </p:nvPicPr>
        <p:blipFill rotWithShape="1">
          <a:blip r:embed="rId3">
            <a:alphaModFix/>
          </a:blip>
          <a:srcRect/>
          <a:stretch/>
        </p:blipFill>
        <p:spPr>
          <a:xfrm>
            <a:off x="6967246" y="1335700"/>
            <a:ext cx="3382328" cy="5023201"/>
          </a:xfrm>
          <a:prstGeom prst="rect">
            <a:avLst/>
          </a:prstGeom>
          <a:noFill/>
          <a:ln>
            <a:noFill/>
          </a:ln>
        </p:spPr>
      </p:pic>
      <p:pic>
        <p:nvPicPr>
          <p:cNvPr id="194" name="Google Shape;194;g93147f2c06_0_3"/>
          <p:cNvPicPr preferRelativeResize="0"/>
          <p:nvPr/>
        </p:nvPicPr>
        <p:blipFill>
          <a:blip r:embed="rId4">
            <a:alphaModFix/>
          </a:blip>
          <a:stretch>
            <a:fillRect/>
          </a:stretch>
        </p:blipFill>
        <p:spPr>
          <a:xfrm>
            <a:off x="10557325" y="5227050"/>
            <a:ext cx="1634675" cy="1630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93147f2c06_0_8"/>
          <p:cNvSpPr txBox="1">
            <a:spLocks noGrp="1"/>
          </p:cNvSpPr>
          <p:nvPr>
            <p:ph type="title"/>
          </p:nvPr>
        </p:nvSpPr>
        <p:spPr>
          <a:xfrm>
            <a:off x="838200" y="265099"/>
            <a:ext cx="10515600" cy="68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How do you write an Advance Directive?</a:t>
            </a:r>
            <a:endParaRPr/>
          </a:p>
        </p:txBody>
      </p:sp>
      <p:sp>
        <p:nvSpPr>
          <p:cNvPr id="200" name="Google Shape;200;g93147f2c06_0_8"/>
          <p:cNvSpPr txBox="1">
            <a:spLocks noGrp="1"/>
          </p:cNvSpPr>
          <p:nvPr>
            <p:ph type="body" idx="1"/>
          </p:nvPr>
        </p:nvSpPr>
        <p:spPr>
          <a:xfrm>
            <a:off x="838200" y="2072173"/>
            <a:ext cx="5181600" cy="30489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375"/>
              </a:spcBef>
              <a:spcAft>
                <a:spcPts val="0"/>
              </a:spcAft>
              <a:buSzPts val="1800"/>
              <a:buNone/>
            </a:pPr>
            <a:r>
              <a:rPr lang="en-US" sz="3500">
                <a:solidFill>
                  <a:srgbClr val="363942"/>
                </a:solidFill>
              </a:rPr>
              <a:t>3.	Fill out the forms, and have them witnessed as your state requires.</a:t>
            </a:r>
            <a:endParaRPr sz="3500">
              <a:solidFill>
                <a:srgbClr val="363942"/>
              </a:solidFill>
            </a:endParaRPr>
          </a:p>
          <a:p>
            <a:pPr marL="0" lvl="0" indent="0" algn="l" rtl="0">
              <a:lnSpc>
                <a:spcPct val="107916"/>
              </a:lnSpc>
              <a:spcBef>
                <a:spcPts val="0"/>
              </a:spcBef>
              <a:spcAft>
                <a:spcPts val="0"/>
              </a:spcAft>
              <a:buClr>
                <a:schemeClr val="dk1"/>
              </a:buClr>
              <a:buSzPts val="1100"/>
              <a:buFont typeface="Arial"/>
              <a:buNone/>
            </a:pPr>
            <a:endParaRPr/>
          </a:p>
        </p:txBody>
      </p:sp>
      <p:pic>
        <p:nvPicPr>
          <p:cNvPr id="201" name="Google Shape;201;g93147f2c06_0_8"/>
          <p:cNvPicPr preferRelativeResize="0"/>
          <p:nvPr/>
        </p:nvPicPr>
        <p:blipFill rotWithShape="1">
          <a:blip r:embed="rId3">
            <a:alphaModFix/>
          </a:blip>
          <a:srcRect/>
          <a:stretch/>
        </p:blipFill>
        <p:spPr>
          <a:xfrm>
            <a:off x="5855827" y="1764413"/>
            <a:ext cx="5497974" cy="3664424"/>
          </a:xfrm>
          <a:prstGeom prst="rect">
            <a:avLst/>
          </a:prstGeom>
          <a:noFill/>
          <a:ln>
            <a:noFill/>
          </a:ln>
        </p:spPr>
      </p:pic>
      <p:pic>
        <p:nvPicPr>
          <p:cNvPr id="202" name="Google Shape;202;g93147f2c06_0_8"/>
          <p:cNvPicPr preferRelativeResize="0"/>
          <p:nvPr/>
        </p:nvPicPr>
        <p:blipFill>
          <a:blip r:embed="rId4">
            <a:alphaModFix/>
          </a:blip>
          <a:stretch>
            <a:fillRect/>
          </a:stretch>
        </p:blipFill>
        <p:spPr>
          <a:xfrm>
            <a:off x="10557325" y="5227050"/>
            <a:ext cx="1634675" cy="1630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93147f2c06_0_13"/>
          <p:cNvSpPr txBox="1">
            <a:spLocks noGrp="1"/>
          </p:cNvSpPr>
          <p:nvPr>
            <p:ph type="title"/>
          </p:nvPr>
        </p:nvSpPr>
        <p:spPr>
          <a:xfrm>
            <a:off x="838200" y="316372"/>
            <a:ext cx="10515600" cy="640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How do you write an Advance Directive?</a:t>
            </a:r>
            <a:endParaRPr/>
          </a:p>
        </p:txBody>
      </p:sp>
      <p:sp>
        <p:nvSpPr>
          <p:cNvPr id="208" name="Google Shape;208;g93147f2c06_0_13"/>
          <p:cNvSpPr txBox="1">
            <a:spLocks noGrp="1"/>
          </p:cNvSpPr>
          <p:nvPr>
            <p:ph type="body" idx="1"/>
          </p:nvPr>
        </p:nvSpPr>
        <p:spPr>
          <a:xfrm>
            <a:off x="838200" y="1835050"/>
            <a:ext cx="10515600" cy="3979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75"/>
              </a:spcBef>
              <a:spcAft>
                <a:spcPts val="0"/>
              </a:spcAft>
              <a:buSzPts val="1800"/>
              <a:buNone/>
            </a:pPr>
            <a:r>
              <a:rPr lang="en-US" sz="3500">
                <a:solidFill>
                  <a:srgbClr val="363942"/>
                </a:solidFill>
              </a:rPr>
              <a:t>4.Give copies to your family, your doctor, and your health care agent.</a:t>
            </a:r>
            <a:endParaRPr sz="3500">
              <a:solidFill>
                <a:srgbClr val="363942"/>
              </a:solidFill>
            </a:endParaRPr>
          </a:p>
          <a:p>
            <a:pPr marL="0" lvl="0" indent="0" algn="l" rtl="0">
              <a:lnSpc>
                <a:spcPct val="107916"/>
              </a:lnSpc>
              <a:spcBef>
                <a:spcPts val="0"/>
              </a:spcBef>
              <a:spcAft>
                <a:spcPts val="0"/>
              </a:spcAft>
              <a:buSzPts val="1800"/>
              <a:buNone/>
            </a:pPr>
            <a:endParaRPr sz="3500">
              <a:solidFill>
                <a:srgbClr val="363942"/>
              </a:solidFill>
            </a:endParaRPr>
          </a:p>
          <a:p>
            <a:pPr marL="0" lvl="0" indent="0" algn="l" rtl="0">
              <a:lnSpc>
                <a:spcPct val="107916"/>
              </a:lnSpc>
              <a:spcBef>
                <a:spcPts val="0"/>
              </a:spcBef>
              <a:spcAft>
                <a:spcPts val="0"/>
              </a:spcAft>
              <a:buClr>
                <a:schemeClr val="dk1"/>
              </a:buClr>
              <a:buSzPts val="1100"/>
              <a:buFont typeface="Arial"/>
              <a:buNone/>
            </a:pPr>
            <a:r>
              <a:rPr lang="en-US" sz="3500">
                <a:solidFill>
                  <a:srgbClr val="363942"/>
                </a:solidFill>
              </a:rPr>
              <a:t>You can get the forms in a doctor's office, hospital, law office, state or local office for the aging, senior center, nursing home, or online.</a:t>
            </a:r>
            <a:endParaRPr sz="3500">
              <a:solidFill>
                <a:srgbClr val="363942"/>
              </a:solidFill>
            </a:endParaRPr>
          </a:p>
          <a:p>
            <a:pPr marL="0" lvl="0" indent="0" algn="l" rtl="0">
              <a:lnSpc>
                <a:spcPct val="107916"/>
              </a:lnSpc>
              <a:spcBef>
                <a:spcPts val="0"/>
              </a:spcBef>
              <a:spcAft>
                <a:spcPts val="0"/>
              </a:spcAft>
              <a:buSzPts val="1800"/>
              <a:buNone/>
            </a:pPr>
            <a:endParaRPr sz="3500">
              <a:solidFill>
                <a:srgbClr val="363942"/>
              </a:solidFill>
            </a:endParaRPr>
          </a:p>
          <a:p>
            <a:pPr marL="0" lvl="0" indent="0" algn="l" rtl="0">
              <a:lnSpc>
                <a:spcPct val="107916"/>
              </a:lnSpc>
              <a:spcBef>
                <a:spcPts val="0"/>
              </a:spcBef>
              <a:spcAft>
                <a:spcPts val="0"/>
              </a:spcAft>
              <a:buClr>
                <a:schemeClr val="dk1"/>
              </a:buClr>
              <a:buSzPts val="1100"/>
              <a:buFont typeface="Arial"/>
              <a:buNone/>
            </a:pPr>
            <a:endParaRPr sz="3500"/>
          </a:p>
        </p:txBody>
      </p:sp>
      <p:pic>
        <p:nvPicPr>
          <p:cNvPr id="209" name="Google Shape;209;g93147f2c06_0_13"/>
          <p:cNvPicPr preferRelativeResize="0"/>
          <p:nvPr/>
        </p:nvPicPr>
        <p:blipFill>
          <a:blip r:embed="rId3">
            <a:alphaModFix/>
          </a:blip>
          <a:stretch>
            <a:fillRect/>
          </a:stretch>
        </p:blipFill>
        <p:spPr>
          <a:xfrm>
            <a:off x="10557325" y="5227050"/>
            <a:ext cx="1634675" cy="16309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8b7bca0f3b_0_53"/>
          <p:cNvSpPr txBox="1">
            <a:spLocks noGrp="1"/>
          </p:cNvSpPr>
          <p:nvPr>
            <p:ph type="title"/>
          </p:nvPr>
        </p:nvSpPr>
        <p:spPr>
          <a:xfrm>
            <a:off x="838200" y="316372"/>
            <a:ext cx="10515600" cy="640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Consider Whether you want to:</a:t>
            </a:r>
            <a:endParaRPr/>
          </a:p>
        </p:txBody>
      </p:sp>
      <p:sp>
        <p:nvSpPr>
          <p:cNvPr id="215" name="Google Shape;215;g8b7bca0f3b_0_53"/>
          <p:cNvSpPr txBox="1">
            <a:spLocks noGrp="1"/>
          </p:cNvSpPr>
          <p:nvPr>
            <p:ph type="body" idx="1"/>
          </p:nvPr>
        </p:nvSpPr>
        <p:spPr>
          <a:xfrm>
            <a:off x="838200" y="1848975"/>
            <a:ext cx="10515600" cy="3464100"/>
          </a:xfrm>
          <a:prstGeom prst="rect">
            <a:avLst/>
          </a:prstGeom>
          <a:noFill/>
          <a:ln>
            <a:noFill/>
          </a:ln>
        </p:spPr>
        <p:txBody>
          <a:bodyPr spcFirstLastPara="1" wrap="square" lIns="91425" tIns="45700" rIns="91425" bIns="45700" anchor="t" anchorCtr="0">
            <a:noAutofit/>
          </a:bodyPr>
          <a:lstStyle/>
          <a:p>
            <a:pPr marL="457200" lvl="0" indent="-450850" algn="l" rtl="0">
              <a:lnSpc>
                <a:spcPct val="100000"/>
              </a:lnSpc>
              <a:spcBef>
                <a:spcPts val="375"/>
              </a:spcBef>
              <a:spcAft>
                <a:spcPts val="0"/>
              </a:spcAft>
              <a:buClr>
                <a:srgbClr val="363942"/>
              </a:buClr>
              <a:buSzPts val="3500"/>
              <a:buChar char="•"/>
            </a:pPr>
            <a:r>
              <a:rPr lang="en-US" sz="3500">
                <a:solidFill>
                  <a:srgbClr val="363942"/>
                </a:solidFill>
              </a:rPr>
              <a:t>Receive cardiopulmonary resuscitation (CPR) if your heart stops.</a:t>
            </a:r>
            <a:endParaRPr sz="3500">
              <a:solidFill>
                <a:srgbClr val="363942"/>
              </a:solidFill>
            </a:endParaRPr>
          </a:p>
          <a:p>
            <a:pPr marL="457200" lvl="0" indent="0" algn="l" rtl="0">
              <a:lnSpc>
                <a:spcPct val="100000"/>
              </a:lnSpc>
              <a:spcBef>
                <a:spcPts val="375"/>
              </a:spcBef>
              <a:spcAft>
                <a:spcPts val="0"/>
              </a:spcAft>
              <a:buNone/>
            </a:pPr>
            <a:endParaRPr sz="3500">
              <a:solidFill>
                <a:srgbClr val="363942"/>
              </a:solidFill>
            </a:endParaRPr>
          </a:p>
          <a:p>
            <a:pPr marL="457200" lvl="0" indent="-450850" algn="l" rtl="0">
              <a:lnSpc>
                <a:spcPct val="100000"/>
              </a:lnSpc>
              <a:spcBef>
                <a:spcPts val="0"/>
              </a:spcBef>
              <a:spcAft>
                <a:spcPts val="0"/>
              </a:spcAft>
              <a:buClr>
                <a:srgbClr val="363942"/>
              </a:buClr>
              <a:buSzPts val="3500"/>
              <a:buChar char="•"/>
            </a:pPr>
            <a:r>
              <a:rPr lang="en-US" sz="3500">
                <a:solidFill>
                  <a:srgbClr val="363942"/>
                </a:solidFill>
              </a:rPr>
              <a:t>Be on a machine that pumps air into your lungs through a tube if you can't breathe on your own.</a:t>
            </a:r>
            <a:endParaRPr sz="3500">
              <a:solidFill>
                <a:srgbClr val="363942"/>
              </a:solidFill>
            </a:endParaRPr>
          </a:p>
          <a:p>
            <a:pPr marL="0" lvl="0" indent="0" algn="l" rtl="0">
              <a:lnSpc>
                <a:spcPct val="90000"/>
              </a:lnSpc>
              <a:spcBef>
                <a:spcPts val="1000"/>
              </a:spcBef>
              <a:spcAft>
                <a:spcPts val="0"/>
              </a:spcAft>
              <a:buSzPts val="1800"/>
              <a:buNone/>
            </a:pPr>
            <a:endParaRPr/>
          </a:p>
        </p:txBody>
      </p:sp>
      <p:pic>
        <p:nvPicPr>
          <p:cNvPr id="216" name="Google Shape;216;g8b7bca0f3b_0_53"/>
          <p:cNvPicPr preferRelativeResize="0"/>
          <p:nvPr/>
        </p:nvPicPr>
        <p:blipFill>
          <a:blip r:embed="rId3">
            <a:alphaModFix/>
          </a:blip>
          <a:stretch>
            <a:fillRect/>
          </a:stretch>
        </p:blipFill>
        <p:spPr>
          <a:xfrm>
            <a:off x="10557325" y="5227050"/>
            <a:ext cx="1634675" cy="1630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a2670b4172_0_4"/>
          <p:cNvSpPr txBox="1">
            <a:spLocks noGrp="1"/>
          </p:cNvSpPr>
          <p:nvPr>
            <p:ph type="title"/>
          </p:nvPr>
        </p:nvSpPr>
        <p:spPr>
          <a:xfrm>
            <a:off x="838200" y="316372"/>
            <a:ext cx="10515600" cy="640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800"/>
              <a:buFont typeface="Arial"/>
              <a:buNone/>
            </a:pPr>
            <a:r>
              <a:rPr lang="en-US"/>
              <a:t>Consider Whether you want to:</a:t>
            </a:r>
            <a:endParaRPr/>
          </a:p>
        </p:txBody>
      </p:sp>
      <p:sp>
        <p:nvSpPr>
          <p:cNvPr id="222" name="Google Shape;222;ga2670b4172_0_4"/>
          <p:cNvSpPr txBox="1">
            <a:spLocks noGrp="1"/>
          </p:cNvSpPr>
          <p:nvPr>
            <p:ph type="body" idx="1"/>
          </p:nvPr>
        </p:nvSpPr>
        <p:spPr>
          <a:xfrm>
            <a:off x="838200" y="1243050"/>
            <a:ext cx="5257800" cy="5379600"/>
          </a:xfrm>
          <a:prstGeom prst="rect">
            <a:avLst/>
          </a:prstGeom>
        </p:spPr>
        <p:txBody>
          <a:bodyPr spcFirstLastPara="1" wrap="square" lIns="91425" tIns="45700" rIns="91425" bIns="45700" anchor="t" anchorCtr="0">
            <a:noAutofit/>
          </a:bodyPr>
          <a:lstStyle/>
          <a:p>
            <a:pPr marL="457200" lvl="0" indent="-438150" algn="l" rtl="0">
              <a:lnSpc>
                <a:spcPct val="100000"/>
              </a:lnSpc>
              <a:spcBef>
                <a:spcPts val="0"/>
              </a:spcBef>
              <a:spcAft>
                <a:spcPts val="0"/>
              </a:spcAft>
              <a:buClr>
                <a:srgbClr val="363942"/>
              </a:buClr>
              <a:buSzPts val="3300"/>
              <a:buChar char="•"/>
            </a:pPr>
            <a:r>
              <a:rPr lang="en-US" sz="3300">
                <a:solidFill>
                  <a:srgbClr val="363942"/>
                </a:solidFill>
              </a:rPr>
              <a:t>Be on a machine that cleans your blood if your kidneys stop working.</a:t>
            </a:r>
            <a:endParaRPr sz="3300">
              <a:solidFill>
                <a:srgbClr val="363942"/>
              </a:solidFill>
            </a:endParaRPr>
          </a:p>
          <a:p>
            <a:pPr marL="457200" lvl="0" indent="0" algn="l" rtl="0">
              <a:lnSpc>
                <a:spcPct val="100000"/>
              </a:lnSpc>
              <a:spcBef>
                <a:spcPts val="0"/>
              </a:spcBef>
              <a:spcAft>
                <a:spcPts val="0"/>
              </a:spcAft>
              <a:buNone/>
            </a:pPr>
            <a:endParaRPr sz="3300">
              <a:solidFill>
                <a:srgbClr val="363942"/>
              </a:solidFill>
            </a:endParaRPr>
          </a:p>
          <a:p>
            <a:pPr marL="457200" lvl="0" indent="-438150" algn="l" rtl="0">
              <a:lnSpc>
                <a:spcPct val="100000"/>
              </a:lnSpc>
              <a:spcBef>
                <a:spcPts val="0"/>
              </a:spcBef>
              <a:spcAft>
                <a:spcPts val="0"/>
              </a:spcAft>
              <a:buClr>
                <a:srgbClr val="363942"/>
              </a:buClr>
              <a:buSzPts val="3300"/>
              <a:buChar char="•"/>
            </a:pPr>
            <a:r>
              <a:rPr lang="en-US" sz="3300">
                <a:solidFill>
                  <a:srgbClr val="363942"/>
                </a:solidFill>
              </a:rPr>
              <a:t>Be fed or get fluids through a tube if you can't eat or drink.</a:t>
            </a:r>
            <a:endParaRPr sz="3300">
              <a:solidFill>
                <a:srgbClr val="363942"/>
              </a:solidFill>
            </a:endParaRPr>
          </a:p>
          <a:p>
            <a:pPr marL="457200" lvl="0" indent="0" algn="l" rtl="0">
              <a:lnSpc>
                <a:spcPct val="100000"/>
              </a:lnSpc>
              <a:spcBef>
                <a:spcPts val="0"/>
              </a:spcBef>
              <a:spcAft>
                <a:spcPts val="0"/>
              </a:spcAft>
              <a:buNone/>
            </a:pPr>
            <a:endParaRPr sz="3300">
              <a:solidFill>
                <a:srgbClr val="363942"/>
              </a:solidFill>
            </a:endParaRPr>
          </a:p>
          <a:p>
            <a:pPr marL="457200" lvl="0" indent="-438150" algn="l" rtl="0">
              <a:lnSpc>
                <a:spcPct val="100000"/>
              </a:lnSpc>
              <a:spcBef>
                <a:spcPts val="0"/>
              </a:spcBef>
              <a:spcAft>
                <a:spcPts val="0"/>
              </a:spcAft>
              <a:buClr>
                <a:srgbClr val="363942"/>
              </a:buClr>
              <a:buSzPts val="3300"/>
              <a:buChar char="•"/>
            </a:pPr>
            <a:r>
              <a:rPr lang="en-US" sz="3300">
                <a:solidFill>
                  <a:srgbClr val="363942"/>
                </a:solidFill>
              </a:rPr>
              <a:t>Take medicines to treat serious infections.</a:t>
            </a:r>
            <a:endParaRPr sz="3300">
              <a:solidFill>
                <a:srgbClr val="363942"/>
              </a:solidFill>
            </a:endParaRPr>
          </a:p>
          <a:p>
            <a:pPr marL="0" lvl="0" indent="0" algn="l" rtl="0">
              <a:lnSpc>
                <a:spcPct val="107916"/>
              </a:lnSpc>
              <a:spcBef>
                <a:spcPts val="450"/>
              </a:spcBef>
              <a:spcAft>
                <a:spcPts val="0"/>
              </a:spcAft>
              <a:buClr>
                <a:schemeClr val="dk1"/>
              </a:buClr>
              <a:buSzPts val="1100"/>
              <a:buFont typeface="Arial"/>
              <a:buNone/>
            </a:pPr>
            <a:endParaRPr sz="2400"/>
          </a:p>
          <a:p>
            <a:pPr marL="0" lvl="0" indent="0" algn="l" rtl="0">
              <a:spcBef>
                <a:spcPts val="1000"/>
              </a:spcBef>
              <a:spcAft>
                <a:spcPts val="0"/>
              </a:spcAft>
              <a:buNone/>
            </a:pPr>
            <a:endParaRPr/>
          </a:p>
        </p:txBody>
      </p:sp>
      <p:pic>
        <p:nvPicPr>
          <p:cNvPr id="223" name="Google Shape;223;ga2670b4172_0_4"/>
          <p:cNvPicPr preferRelativeResize="0"/>
          <p:nvPr/>
        </p:nvPicPr>
        <p:blipFill>
          <a:blip r:embed="rId3">
            <a:alphaModFix/>
          </a:blip>
          <a:stretch>
            <a:fillRect/>
          </a:stretch>
        </p:blipFill>
        <p:spPr>
          <a:xfrm>
            <a:off x="10557325" y="5227050"/>
            <a:ext cx="1634675" cy="1630950"/>
          </a:xfrm>
          <a:prstGeom prst="rect">
            <a:avLst/>
          </a:prstGeom>
          <a:noFill/>
          <a:ln>
            <a:noFill/>
          </a:ln>
        </p:spPr>
      </p:pic>
      <p:pic>
        <p:nvPicPr>
          <p:cNvPr id="224" name="Google Shape;224;ga2670b4172_0_4"/>
          <p:cNvPicPr preferRelativeResize="0"/>
          <p:nvPr/>
        </p:nvPicPr>
        <p:blipFill>
          <a:blip r:embed="rId4">
            <a:alphaModFix/>
          </a:blip>
          <a:stretch>
            <a:fillRect/>
          </a:stretch>
        </p:blipFill>
        <p:spPr>
          <a:xfrm>
            <a:off x="6248400" y="1566775"/>
            <a:ext cx="5105400" cy="3403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bcb8d388ee_0_5"/>
          <p:cNvSpPr txBox="1">
            <a:spLocks noGrp="1"/>
          </p:cNvSpPr>
          <p:nvPr>
            <p:ph type="title"/>
          </p:nvPr>
        </p:nvSpPr>
        <p:spPr>
          <a:xfrm>
            <a:off x="838200" y="316372"/>
            <a:ext cx="10515600" cy="640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sz="3959"/>
              <a:t>Before We Begin…</a:t>
            </a:r>
            <a:endParaRPr/>
          </a:p>
        </p:txBody>
      </p:sp>
      <p:pic>
        <p:nvPicPr>
          <p:cNvPr id="77" name="Google Shape;77;gbcb8d388ee_0_5" descr="A tree in a forest&#10;&#10;Description automatically generated"/>
          <p:cNvPicPr preferRelativeResize="0">
            <a:picLocks noGrp="1"/>
          </p:cNvPicPr>
          <p:nvPr>
            <p:ph type="body" idx="1"/>
          </p:nvPr>
        </p:nvPicPr>
        <p:blipFill rotWithShape="1">
          <a:blip r:embed="rId3">
            <a:alphaModFix/>
          </a:blip>
          <a:srcRect/>
          <a:stretch/>
        </p:blipFill>
        <p:spPr>
          <a:xfrm>
            <a:off x="2283868" y="1230313"/>
            <a:ext cx="7624200" cy="5049900"/>
          </a:xfrm>
          <a:prstGeom prst="rect">
            <a:avLst/>
          </a:prstGeom>
          <a:noFill/>
          <a:ln>
            <a:noFill/>
          </a:ln>
          <a:effectLst>
            <a:outerShdw blurRad="292100" dist="139700" dir="2700000" algn="tl" rotWithShape="0">
              <a:srgbClr val="333333">
                <a:alpha val="63919"/>
              </a:srgbClr>
            </a:outerShdw>
          </a:effectLst>
        </p:spPr>
      </p:pic>
      <p:pic>
        <p:nvPicPr>
          <p:cNvPr id="78" name="Google Shape;78;gbcb8d388ee_0_5"/>
          <p:cNvPicPr preferRelativeResize="0"/>
          <p:nvPr/>
        </p:nvPicPr>
        <p:blipFill>
          <a:blip r:embed="rId4">
            <a:alphaModFix/>
          </a:blip>
          <a:stretch>
            <a:fillRect/>
          </a:stretch>
        </p:blipFill>
        <p:spPr>
          <a:xfrm>
            <a:off x="10557325" y="5227050"/>
            <a:ext cx="1634675" cy="16309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8b7bca0f3b_0_43"/>
          <p:cNvSpPr txBox="1">
            <a:spLocks noGrp="1"/>
          </p:cNvSpPr>
          <p:nvPr>
            <p:ph type="title"/>
          </p:nvPr>
        </p:nvSpPr>
        <p:spPr>
          <a:xfrm>
            <a:off x="838200" y="-1"/>
            <a:ext cx="10515600" cy="1432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t>What do you do if you want to change your Advance Directive?</a:t>
            </a:r>
            <a:endParaRPr/>
          </a:p>
        </p:txBody>
      </p:sp>
      <p:sp>
        <p:nvSpPr>
          <p:cNvPr id="238" name="Google Shape;238;g8b7bca0f3b_0_43"/>
          <p:cNvSpPr txBox="1">
            <a:spLocks noGrp="1"/>
          </p:cNvSpPr>
          <p:nvPr>
            <p:ph type="body" idx="1"/>
          </p:nvPr>
        </p:nvSpPr>
        <p:spPr>
          <a:xfrm>
            <a:off x="3742350" y="1629450"/>
            <a:ext cx="984900" cy="143250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endParaRPr sz="3200"/>
          </a:p>
        </p:txBody>
      </p:sp>
      <p:pic>
        <p:nvPicPr>
          <p:cNvPr id="239" name="Google Shape;239;g8b7bca0f3b_0_43"/>
          <p:cNvPicPr preferRelativeResize="0"/>
          <p:nvPr/>
        </p:nvPicPr>
        <p:blipFill rotWithShape="1">
          <a:blip r:embed="rId3">
            <a:alphaModFix/>
          </a:blip>
          <a:srcRect/>
          <a:stretch/>
        </p:blipFill>
        <p:spPr>
          <a:xfrm>
            <a:off x="2309850" y="1557800"/>
            <a:ext cx="8193625" cy="4977875"/>
          </a:xfrm>
          <a:prstGeom prst="rect">
            <a:avLst/>
          </a:prstGeom>
          <a:noFill/>
          <a:ln>
            <a:noFill/>
          </a:ln>
        </p:spPr>
      </p:pic>
      <p:pic>
        <p:nvPicPr>
          <p:cNvPr id="240" name="Google Shape;240;g8b7bca0f3b_0_43"/>
          <p:cNvPicPr preferRelativeResize="0"/>
          <p:nvPr/>
        </p:nvPicPr>
        <p:blipFill>
          <a:blip r:embed="rId4">
            <a:alphaModFix/>
          </a:blip>
          <a:stretch>
            <a:fillRect/>
          </a:stretch>
        </p:blipFill>
        <p:spPr>
          <a:xfrm>
            <a:off x="10557325" y="5227050"/>
            <a:ext cx="1634675" cy="1630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8b7bca0f3b_0_48"/>
          <p:cNvSpPr txBox="1">
            <a:spLocks noGrp="1"/>
          </p:cNvSpPr>
          <p:nvPr>
            <p:ph type="body" idx="1"/>
          </p:nvPr>
        </p:nvSpPr>
        <p:spPr>
          <a:xfrm>
            <a:off x="838200" y="1230597"/>
            <a:ext cx="10515600" cy="5049000"/>
          </a:xfrm>
          <a:prstGeom prst="rect">
            <a:avLst/>
          </a:prstGeom>
          <a:noFill/>
          <a:ln>
            <a:noFill/>
          </a:ln>
        </p:spPr>
        <p:txBody>
          <a:bodyPr spcFirstLastPara="1" wrap="square" lIns="91425" tIns="45700" rIns="91425" bIns="45700" anchor="t" anchorCtr="0">
            <a:noAutofit/>
          </a:bodyPr>
          <a:lstStyle/>
          <a:p>
            <a:pPr marL="457200" lvl="0" indent="-469900" algn="l" rtl="0">
              <a:lnSpc>
                <a:spcPct val="90000"/>
              </a:lnSpc>
              <a:spcBef>
                <a:spcPts val="1000"/>
              </a:spcBef>
              <a:spcAft>
                <a:spcPts val="0"/>
              </a:spcAft>
              <a:buSzPts val="3800"/>
              <a:buChar char="•"/>
            </a:pPr>
            <a:r>
              <a:rPr lang="en-US" sz="3400"/>
              <a:t>Wisconsin Department of Health Services Advance Directive forms:</a:t>
            </a:r>
            <a:endParaRPr sz="3400"/>
          </a:p>
          <a:p>
            <a:pPr marL="457200" lvl="0" indent="0" algn="l" rtl="0">
              <a:lnSpc>
                <a:spcPct val="90000"/>
              </a:lnSpc>
              <a:spcBef>
                <a:spcPts val="1000"/>
              </a:spcBef>
              <a:spcAft>
                <a:spcPts val="0"/>
              </a:spcAft>
              <a:buSzPts val="1800"/>
              <a:buNone/>
            </a:pPr>
            <a:r>
              <a:rPr lang="en-US" sz="3100" u="sng">
                <a:solidFill>
                  <a:schemeClr val="hlink"/>
                </a:solidFill>
                <a:hlinkClick r:id="rId3"/>
              </a:rPr>
              <a:t>https://www.dhs.wisconsin.gov/forms/advdirectives/index.htm</a:t>
            </a:r>
            <a:endParaRPr sz="4800"/>
          </a:p>
          <a:p>
            <a:pPr marL="457200" marR="0" lvl="0" indent="-469900" algn="l" rtl="0">
              <a:lnSpc>
                <a:spcPct val="90000"/>
              </a:lnSpc>
              <a:spcBef>
                <a:spcPts val="1000"/>
              </a:spcBef>
              <a:spcAft>
                <a:spcPts val="0"/>
              </a:spcAft>
              <a:buSzPts val="3800"/>
              <a:buChar char="•"/>
            </a:pPr>
            <a:r>
              <a:rPr lang="en-US" sz="3400"/>
              <a:t>Guide to end-of-life planning</a:t>
            </a:r>
            <a:endParaRPr sz="3400"/>
          </a:p>
          <a:p>
            <a:pPr marL="457200" lvl="0" indent="0" algn="l" rtl="0">
              <a:lnSpc>
                <a:spcPct val="90000"/>
              </a:lnSpc>
              <a:spcBef>
                <a:spcPts val="1000"/>
              </a:spcBef>
              <a:spcAft>
                <a:spcPts val="0"/>
              </a:spcAft>
              <a:buSzPts val="1800"/>
              <a:buNone/>
            </a:pPr>
            <a:r>
              <a:rPr lang="en-US" sz="3100" u="sng">
                <a:solidFill>
                  <a:schemeClr val="hlink"/>
                </a:solidFill>
                <a:hlinkClick r:id="rId4"/>
              </a:rPr>
              <a:t>https://www.dhs.wisconsin.gov/guide/end-life-planning.htm</a:t>
            </a:r>
            <a:endParaRPr sz="6200"/>
          </a:p>
          <a:p>
            <a:pPr marL="457200" lvl="0" indent="0" algn="l" rtl="0">
              <a:lnSpc>
                <a:spcPct val="90000"/>
              </a:lnSpc>
              <a:spcBef>
                <a:spcPts val="1000"/>
              </a:spcBef>
              <a:spcAft>
                <a:spcPts val="0"/>
              </a:spcAft>
              <a:buNone/>
            </a:pPr>
            <a:endParaRPr sz="2500"/>
          </a:p>
        </p:txBody>
      </p:sp>
      <p:sp>
        <p:nvSpPr>
          <p:cNvPr id="246" name="Google Shape;246;g8b7bca0f3b_0_48"/>
          <p:cNvSpPr txBox="1">
            <a:spLocks noGrp="1"/>
          </p:cNvSpPr>
          <p:nvPr>
            <p:ph type="title"/>
          </p:nvPr>
        </p:nvSpPr>
        <p:spPr>
          <a:xfrm>
            <a:off x="838200" y="316372"/>
            <a:ext cx="10515600" cy="640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Sources to Use:</a:t>
            </a:r>
            <a:endParaRPr/>
          </a:p>
        </p:txBody>
      </p:sp>
      <p:pic>
        <p:nvPicPr>
          <p:cNvPr id="247" name="Google Shape;247;g8b7bca0f3b_0_48"/>
          <p:cNvPicPr preferRelativeResize="0"/>
          <p:nvPr/>
        </p:nvPicPr>
        <p:blipFill>
          <a:blip r:embed="rId5">
            <a:alphaModFix/>
          </a:blip>
          <a:stretch>
            <a:fillRect/>
          </a:stretch>
        </p:blipFill>
        <p:spPr>
          <a:xfrm>
            <a:off x="10557325" y="5227050"/>
            <a:ext cx="1634675" cy="1630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0"/>
          <p:cNvSpPr txBox="1">
            <a:spLocks noGrp="1"/>
          </p:cNvSpPr>
          <p:nvPr>
            <p:ph type="title"/>
          </p:nvPr>
        </p:nvSpPr>
        <p:spPr>
          <a:xfrm>
            <a:off x="838200" y="644820"/>
            <a:ext cx="10515600" cy="640936"/>
          </a:xfrm>
          <a:prstGeom prst="rect">
            <a:avLst/>
          </a:prstGeom>
          <a:noFill/>
          <a:ln>
            <a:noFill/>
          </a:ln>
        </p:spPr>
        <p:txBody>
          <a:bodyPr spcFirstLastPara="1" wrap="square" lIns="91425" tIns="45700" rIns="91425" bIns="45700" anchor="ctr" anchorCtr="0">
            <a:noAutofit/>
          </a:bodyPr>
          <a:lstStyle/>
          <a:p>
            <a:r>
              <a:rPr lang="en-US" dirty="0"/>
              <a:t>Next Steps:</a:t>
            </a:r>
            <a:endParaRPr dirty="0"/>
          </a:p>
        </p:txBody>
      </p:sp>
      <p:sp>
        <p:nvSpPr>
          <p:cNvPr id="238" name="Google Shape;238;p20"/>
          <p:cNvSpPr txBox="1">
            <a:spLocks noGrp="1"/>
          </p:cNvSpPr>
          <p:nvPr>
            <p:ph type="body" idx="1"/>
          </p:nvPr>
        </p:nvSpPr>
        <p:spPr>
          <a:xfrm>
            <a:off x="838200" y="1716701"/>
            <a:ext cx="10515600" cy="5048918"/>
          </a:xfrm>
          <a:prstGeom prst="rect">
            <a:avLst/>
          </a:prstGeom>
          <a:noFill/>
          <a:ln>
            <a:noFill/>
          </a:ln>
        </p:spPr>
        <p:txBody>
          <a:bodyPr spcFirstLastPara="1" wrap="square" lIns="91425" tIns="45700" rIns="91425" bIns="45700" anchor="t" anchorCtr="0">
            <a:noAutofit/>
          </a:bodyPr>
          <a:lstStyle/>
          <a:p>
            <a:r>
              <a:rPr lang="en-US" dirty="0"/>
              <a:t>Obtain and complete the WI. "Declaration to Health Care Professionals" Living Will form from the State of WI. Department of Health Services or your health care provider.</a:t>
            </a:r>
          </a:p>
          <a:p>
            <a:r>
              <a:rPr lang="en-US" dirty="0"/>
              <a:t>Obtain and complete the Power of Attorney for Health Care form from the State of WI. Department of Health Services or your health care provider.</a:t>
            </a:r>
          </a:p>
          <a:p>
            <a:r>
              <a:rPr lang="en-US" dirty="0"/>
              <a:t>If you have already completed these forms, consider updating them if needed.</a:t>
            </a:r>
          </a:p>
          <a:p>
            <a:r>
              <a:rPr lang="en-US" dirty="0"/>
              <a:t>Obtain and complete any additional forms, such as a DNR or organ donation.</a:t>
            </a:r>
          </a:p>
          <a:p>
            <a:endParaRPr lang="en-US" dirty="0"/>
          </a:p>
        </p:txBody>
      </p:sp>
      <p:pic>
        <p:nvPicPr>
          <p:cNvPr id="239" name="Google Shape;239;p20"/>
          <p:cNvPicPr preferRelativeResize="0"/>
          <p:nvPr/>
        </p:nvPicPr>
        <p:blipFill rotWithShape="1">
          <a:blip r:embed="rId3">
            <a:alphaModFix/>
          </a:blip>
          <a:srcRect/>
          <a:stretch/>
        </p:blipFill>
        <p:spPr>
          <a:xfrm>
            <a:off x="10870826" y="5423001"/>
            <a:ext cx="1132900" cy="1132900"/>
          </a:xfrm>
          <a:prstGeom prst="rect">
            <a:avLst/>
          </a:prstGeom>
          <a:noFill/>
          <a:ln>
            <a:noFill/>
          </a:ln>
        </p:spPr>
      </p:pic>
    </p:spTree>
    <p:extLst>
      <p:ext uri="{BB962C8B-B14F-4D97-AF65-F5344CB8AC3E}">
        <p14:creationId xmlns:p14="http://schemas.microsoft.com/office/powerpoint/2010/main" val="3990369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extLst>
              <a:ext uri="{837473B0-CC2E-450A-ABE3-18F120FF3D39}">
                <a1611:picAttrSrcUrl xmlns:a1611="http://schemas.microsoft.com/office/drawing/2016/11/main" r:id="rId4"/>
              </a:ext>
            </a:extLst>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64D378-10AD-42F0-9943-09713BA32A36}"/>
              </a:ext>
            </a:extLst>
          </p:cNvPr>
          <p:cNvSpPr txBox="1"/>
          <p:nvPr/>
        </p:nvSpPr>
        <p:spPr>
          <a:xfrm>
            <a:off x="553155" y="5698759"/>
            <a:ext cx="3397956" cy="830997"/>
          </a:xfrm>
          <a:prstGeom prst="rect">
            <a:avLst/>
          </a:prstGeom>
          <a:solidFill>
            <a:srgbClr val="FFFFFF">
              <a:alpha val="76078"/>
            </a:srgbClr>
          </a:solidFill>
        </p:spPr>
        <p:txBody>
          <a:bodyPr wrap="square" rtlCol="0">
            <a:spAutoFit/>
          </a:bodyPr>
          <a:lstStyle/>
          <a:p>
            <a:r>
              <a:rPr lang="en-US" sz="4800"/>
              <a:t>Questions?</a:t>
            </a:r>
          </a:p>
        </p:txBody>
      </p:sp>
      <p:pic>
        <p:nvPicPr>
          <p:cNvPr id="3" name="Google Shape;70;p1" descr="A picture containing text&#10;&#10;Description automatically generated">
            <a:extLst>
              <a:ext uri="{FF2B5EF4-FFF2-40B4-BE49-F238E27FC236}">
                <a16:creationId xmlns:a16="http://schemas.microsoft.com/office/drawing/2014/main" id="{7DE85231-03C7-472C-8338-ACB34B500D20}"/>
              </a:ext>
            </a:extLst>
          </p:cNvPr>
          <p:cNvPicPr preferRelativeResize="0"/>
          <p:nvPr/>
        </p:nvPicPr>
        <p:blipFill>
          <a:blip r:embed="rId5">
            <a:alphaModFix/>
          </a:blip>
          <a:stretch>
            <a:fillRect/>
          </a:stretch>
        </p:blipFill>
        <p:spPr>
          <a:xfrm>
            <a:off x="10536250" y="5202250"/>
            <a:ext cx="1655750" cy="1655750"/>
          </a:xfrm>
          <a:prstGeom prst="rect">
            <a:avLst/>
          </a:prstGeom>
          <a:noFill/>
          <a:ln>
            <a:noFill/>
          </a:ln>
        </p:spPr>
      </p:pic>
    </p:spTree>
    <p:extLst>
      <p:ext uri="{BB962C8B-B14F-4D97-AF65-F5344CB8AC3E}">
        <p14:creationId xmlns:p14="http://schemas.microsoft.com/office/powerpoint/2010/main" val="1280947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b2145d9869_1_0"/>
          <p:cNvSpPr txBox="1">
            <a:spLocks noGrp="1"/>
          </p:cNvSpPr>
          <p:nvPr>
            <p:ph type="body" idx="1"/>
          </p:nvPr>
        </p:nvSpPr>
        <p:spPr>
          <a:xfrm>
            <a:off x="750518" y="491561"/>
            <a:ext cx="10515600" cy="4356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000"/>
              <a:buNone/>
            </a:pPr>
            <a:r>
              <a:rPr lang="en-US" sz="4000" b="1" dirty="0"/>
              <a:t>Advance Medical and Legal Directives</a:t>
            </a:r>
            <a:endParaRPr dirty="0"/>
          </a:p>
          <a:p>
            <a:pPr marL="0" lvl="0" indent="0" algn="l" rtl="0">
              <a:lnSpc>
                <a:spcPct val="90000"/>
              </a:lnSpc>
              <a:spcBef>
                <a:spcPts val="1000"/>
              </a:spcBef>
              <a:spcAft>
                <a:spcPts val="0"/>
              </a:spcAft>
              <a:buClr>
                <a:schemeClr val="dk1"/>
              </a:buClr>
              <a:buSzPts val="2800"/>
              <a:buNone/>
            </a:pPr>
            <a:endParaRPr b="1" dirty="0"/>
          </a:p>
          <a:p>
            <a:pPr marL="0" indent="0">
              <a:buSzPts val="2800"/>
              <a:buNone/>
            </a:pPr>
            <a:r>
              <a:rPr lang="en-US" dirty="0"/>
              <a:t>Presented by Jackie Carattini</a:t>
            </a:r>
            <a:endParaRPr dirty="0"/>
          </a:p>
          <a:p>
            <a:pPr marL="0" indent="0">
              <a:buSzPts val="2800"/>
              <a:buNone/>
            </a:pPr>
            <a:r>
              <a:rPr lang="en-US" dirty="0"/>
              <a:t>University of Wisconsin Madison </a:t>
            </a:r>
            <a:endParaRPr dirty="0"/>
          </a:p>
          <a:p>
            <a:pPr marL="0" indent="0">
              <a:buSzPts val="2800"/>
              <a:buNone/>
            </a:pPr>
            <a:r>
              <a:rPr lang="en-US" dirty="0"/>
              <a:t>Division of Extension Wood County</a:t>
            </a:r>
            <a:endParaRPr dirty="0"/>
          </a:p>
          <a:p>
            <a:pPr marL="0" lvl="0" indent="0" algn="l" rtl="0">
              <a:lnSpc>
                <a:spcPct val="90000"/>
              </a:lnSpc>
              <a:spcBef>
                <a:spcPts val="1000"/>
              </a:spcBef>
              <a:spcAft>
                <a:spcPts val="0"/>
              </a:spcAft>
              <a:buClr>
                <a:schemeClr val="dk1"/>
              </a:buClr>
              <a:buSzPts val="2800"/>
              <a:buNone/>
            </a:pPr>
            <a:r>
              <a:rPr lang="en-US" dirty="0"/>
              <a:t>Jackie.carattini@wisc.edu</a:t>
            </a:r>
          </a:p>
          <a:p>
            <a:pPr marL="0" lvl="0" indent="0" algn="l" rtl="0">
              <a:lnSpc>
                <a:spcPct val="90000"/>
              </a:lnSpc>
              <a:spcBef>
                <a:spcPts val="1000"/>
              </a:spcBef>
              <a:spcAft>
                <a:spcPts val="0"/>
              </a:spcAft>
              <a:buClr>
                <a:schemeClr val="dk1"/>
              </a:buClr>
              <a:buSzPts val="2800"/>
              <a:buNone/>
            </a:pPr>
            <a:endParaRPr lang="en-US" dirty="0"/>
          </a:p>
          <a:p>
            <a:pPr marL="0" indent="0">
              <a:buSzPts val="2800"/>
              <a:buNone/>
            </a:pPr>
            <a:r>
              <a:rPr lang="en-US" dirty="0"/>
              <a:t>(715) 421-8437</a:t>
            </a:r>
          </a:p>
          <a:p>
            <a:pPr marL="0" lvl="0" indent="0" algn="l" rtl="0">
              <a:lnSpc>
                <a:spcPct val="90000"/>
              </a:lnSpc>
              <a:spcBef>
                <a:spcPts val="1000"/>
              </a:spcBef>
              <a:spcAft>
                <a:spcPts val="0"/>
              </a:spcAft>
              <a:buClr>
                <a:schemeClr val="dk1"/>
              </a:buClr>
              <a:buSzPts val="2800"/>
              <a:buNone/>
            </a:pPr>
            <a:endParaRPr dirty="0"/>
          </a:p>
        </p:txBody>
      </p:sp>
      <p:pic>
        <p:nvPicPr>
          <p:cNvPr id="261" name="Google Shape;261;gb2145d9869_1_0" descr="A picture containing drawing, game&#10;&#10;Description automatically generated"/>
          <p:cNvPicPr preferRelativeResize="0"/>
          <p:nvPr/>
        </p:nvPicPr>
        <p:blipFill rotWithShape="1">
          <a:blip r:embed="rId3">
            <a:alphaModFix/>
          </a:blip>
          <a:srcRect/>
          <a:stretch/>
        </p:blipFill>
        <p:spPr>
          <a:xfrm>
            <a:off x="4014073" y="5809351"/>
            <a:ext cx="4163857" cy="889030"/>
          </a:xfrm>
          <a:prstGeom prst="rect">
            <a:avLst/>
          </a:prstGeom>
          <a:noFill/>
          <a:ln>
            <a:noFill/>
          </a:ln>
        </p:spPr>
      </p:pic>
      <p:sp>
        <p:nvSpPr>
          <p:cNvPr id="262" name="Google Shape;262;gb2145d9869_1_0"/>
          <p:cNvSpPr txBox="1"/>
          <p:nvPr/>
        </p:nvSpPr>
        <p:spPr>
          <a:xfrm>
            <a:off x="750518" y="5659961"/>
            <a:ext cx="66024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Developed by:</a:t>
            </a:r>
            <a:endParaRPr/>
          </a:p>
          <a:p>
            <a:pPr marL="0" marR="0" lvl="0" indent="0" algn="l" rtl="0">
              <a:spcBef>
                <a:spcPts val="0"/>
              </a:spcBef>
              <a:spcAft>
                <a:spcPts val="0"/>
              </a:spcAft>
              <a:buNone/>
            </a:pPr>
            <a:r>
              <a:rPr lang="en-US" sz="1200">
                <a:solidFill>
                  <a:schemeClr val="dk1"/>
                </a:solidFill>
              </a:rPr>
              <a:t>Jackie Carattini, Wood County</a:t>
            </a:r>
            <a:endParaRPr sz="1200">
              <a:solidFill>
                <a:schemeClr val="dk1"/>
              </a:solidFill>
            </a:endParaRPr>
          </a:p>
        </p:txBody>
      </p:sp>
      <p:pic>
        <p:nvPicPr>
          <p:cNvPr id="263" name="Google Shape;263;gb2145d9869_1_0"/>
          <p:cNvPicPr preferRelativeResize="0"/>
          <p:nvPr/>
        </p:nvPicPr>
        <p:blipFill>
          <a:blip r:embed="rId4">
            <a:alphaModFix/>
          </a:blip>
          <a:stretch>
            <a:fillRect/>
          </a:stretch>
        </p:blipFill>
        <p:spPr>
          <a:xfrm>
            <a:off x="10557325" y="5227050"/>
            <a:ext cx="1634675" cy="1630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title"/>
          </p:nvPr>
        </p:nvSpPr>
        <p:spPr>
          <a:xfrm>
            <a:off x="838200" y="438476"/>
            <a:ext cx="10515600" cy="2142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Font typeface="Arial"/>
              <a:buNone/>
            </a:pPr>
            <a:r>
              <a:rPr lang="en-US" dirty="0"/>
              <a:t>Advance Directives</a:t>
            </a:r>
            <a:endParaRPr dirty="0"/>
          </a:p>
        </p:txBody>
      </p:sp>
      <p:sp>
        <p:nvSpPr>
          <p:cNvPr id="109" name="Google Shape;109;p2"/>
          <p:cNvSpPr txBox="1"/>
          <p:nvPr/>
        </p:nvSpPr>
        <p:spPr>
          <a:xfrm>
            <a:off x="1776600" y="2249300"/>
            <a:ext cx="10118700" cy="3807600"/>
          </a:xfrm>
          <a:prstGeom prst="rect">
            <a:avLst/>
          </a:prstGeom>
          <a:noFill/>
          <a:ln>
            <a:noFill/>
          </a:ln>
        </p:spPr>
        <p:txBody>
          <a:bodyPr spcFirstLastPara="1" wrap="square" lIns="91425" tIns="91425" rIns="91425" bIns="91425" anchor="ctr" anchorCtr="0">
            <a:noAutofit/>
          </a:bodyPr>
          <a:lstStyle/>
          <a:p>
            <a:r>
              <a:rPr lang="en-US" sz="3000" dirty="0"/>
              <a:t>Medical Advance Directives come in two main types:</a:t>
            </a:r>
            <a:endParaRPr sz="3000" dirty="0"/>
          </a:p>
          <a:p>
            <a:pPr marL="0" lvl="0" indent="0" algn="l" rtl="0">
              <a:spcBef>
                <a:spcPts val="0"/>
              </a:spcBef>
              <a:spcAft>
                <a:spcPts val="0"/>
              </a:spcAft>
              <a:buNone/>
            </a:pPr>
            <a:endParaRPr sz="3000" dirty="0"/>
          </a:p>
          <a:p>
            <a:pPr marL="457200" lvl="0" indent="-419100" algn="l" rtl="0">
              <a:spcBef>
                <a:spcPts val="0"/>
              </a:spcBef>
              <a:spcAft>
                <a:spcPts val="0"/>
              </a:spcAft>
              <a:buSzPts val="3000"/>
              <a:buChar char="●"/>
            </a:pPr>
            <a:r>
              <a:rPr lang="en-US" sz="3000" dirty="0"/>
              <a:t>Living Wills</a:t>
            </a:r>
            <a:endParaRPr sz="3000" dirty="0"/>
          </a:p>
          <a:p>
            <a:pPr marL="457200" lvl="0" indent="-419100" algn="l" rtl="0">
              <a:spcBef>
                <a:spcPts val="0"/>
              </a:spcBef>
              <a:spcAft>
                <a:spcPts val="0"/>
              </a:spcAft>
              <a:buSzPts val="3000"/>
              <a:buChar char="●"/>
            </a:pPr>
            <a:r>
              <a:rPr lang="en-US" sz="3000" dirty="0"/>
              <a:t>Medical powers of attorney</a:t>
            </a:r>
            <a:endParaRPr sz="3000" dirty="0"/>
          </a:p>
          <a:p>
            <a:pPr marL="0" lvl="0" indent="0" algn="l" rtl="0">
              <a:spcBef>
                <a:spcPts val="0"/>
              </a:spcBef>
              <a:spcAft>
                <a:spcPts val="0"/>
              </a:spcAft>
              <a:buNone/>
            </a:pPr>
            <a:endParaRPr sz="3000" dirty="0"/>
          </a:p>
          <a:p>
            <a:pPr marL="0" lvl="0" indent="0" algn="l" rtl="0">
              <a:spcBef>
                <a:spcPts val="0"/>
              </a:spcBef>
              <a:spcAft>
                <a:spcPts val="0"/>
              </a:spcAft>
              <a:buNone/>
            </a:pPr>
            <a:r>
              <a:rPr lang="en-US" sz="3000" dirty="0"/>
              <a:t>***Note Financial power of attorney is separate but often considered at the same time.</a:t>
            </a:r>
            <a:endParaRPr sz="3000" dirty="0"/>
          </a:p>
        </p:txBody>
      </p:sp>
      <p:pic>
        <p:nvPicPr>
          <p:cNvPr id="110" name="Google Shape;110;p2"/>
          <p:cNvPicPr preferRelativeResize="0"/>
          <p:nvPr/>
        </p:nvPicPr>
        <p:blipFill>
          <a:blip r:embed="rId3">
            <a:alphaModFix/>
          </a:blip>
          <a:stretch>
            <a:fillRect/>
          </a:stretch>
        </p:blipFill>
        <p:spPr>
          <a:xfrm>
            <a:off x="10728075" y="5394075"/>
            <a:ext cx="1463925" cy="1463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08" y="558176"/>
            <a:ext cx="6430107" cy="683664"/>
          </a:xfrm>
        </p:spPr>
        <p:txBody>
          <a:bodyPr>
            <a:normAutofit fontScale="90000"/>
          </a:bodyPr>
          <a:lstStyle/>
          <a:p>
            <a:r>
              <a:rPr lang="en-US" dirty="0"/>
              <a:t>How Much Do You Know…</a:t>
            </a:r>
          </a:p>
        </p:txBody>
      </p:sp>
      <p:sp>
        <p:nvSpPr>
          <p:cNvPr id="3" name="Text Placeholder 2"/>
          <p:cNvSpPr>
            <a:spLocks noGrp="1"/>
          </p:cNvSpPr>
          <p:nvPr>
            <p:ph type="body" idx="1"/>
          </p:nvPr>
        </p:nvSpPr>
        <p:spPr>
          <a:xfrm>
            <a:off x="732692" y="1728457"/>
            <a:ext cx="5181600" cy="3435189"/>
          </a:xfrm>
        </p:spPr>
        <p:txBody>
          <a:bodyPr/>
          <a:lstStyle/>
          <a:p>
            <a:r>
              <a:rPr lang="en-US" dirty="0"/>
              <a:t>Let’s start with a quiz!</a:t>
            </a:r>
          </a:p>
          <a:p>
            <a:r>
              <a:rPr lang="en-US" dirty="0"/>
              <a:t>Take a few minutes to read the terms and definitions on the Advance Directives: How Much Do You Know worksheet. Try to “match” the correct answers.</a:t>
            </a:r>
          </a:p>
          <a:p>
            <a:pPr marL="114300" indent="0">
              <a:buNone/>
            </a:pPr>
            <a:endParaRPr lang="en-US" dirty="0"/>
          </a:p>
        </p:txBody>
      </p:sp>
      <p:pic>
        <p:nvPicPr>
          <p:cNvPr id="5" name="Picture 4"/>
          <p:cNvPicPr>
            <a:picLocks noChangeAspect="1"/>
          </p:cNvPicPr>
          <p:nvPr/>
        </p:nvPicPr>
        <p:blipFill>
          <a:blip r:embed="rId3"/>
          <a:stretch>
            <a:fillRect/>
          </a:stretch>
        </p:blipFill>
        <p:spPr>
          <a:xfrm rot="736426">
            <a:off x="6680222" y="682057"/>
            <a:ext cx="4292577" cy="5546219"/>
          </a:xfrm>
          <a:prstGeom prst="rect">
            <a:avLst/>
          </a:prstGeom>
        </p:spPr>
      </p:pic>
    </p:spTree>
    <p:extLst>
      <p:ext uri="{BB962C8B-B14F-4D97-AF65-F5344CB8AC3E}">
        <p14:creationId xmlns:p14="http://schemas.microsoft.com/office/powerpoint/2010/main" val="1370980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txBox="1">
            <a:spLocks noGrp="1"/>
          </p:cNvSpPr>
          <p:nvPr>
            <p:ph type="title"/>
          </p:nvPr>
        </p:nvSpPr>
        <p:spPr>
          <a:xfrm>
            <a:off x="838200" y="316372"/>
            <a:ext cx="10515600" cy="6409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959"/>
              <a:buFont typeface="Arial"/>
              <a:buNone/>
            </a:pPr>
            <a:r>
              <a:rPr lang="en-US" sz="4000"/>
              <a:t>Objectives:</a:t>
            </a:r>
            <a:endParaRPr sz="4000"/>
          </a:p>
        </p:txBody>
      </p:sp>
      <p:sp>
        <p:nvSpPr>
          <p:cNvPr id="116" name="Google Shape;116;p3"/>
          <p:cNvSpPr txBox="1">
            <a:spLocks noGrp="1"/>
          </p:cNvSpPr>
          <p:nvPr>
            <p:ph type="body" idx="1"/>
          </p:nvPr>
        </p:nvSpPr>
        <p:spPr>
          <a:xfrm>
            <a:off x="838200" y="1576325"/>
            <a:ext cx="10515600" cy="4237800"/>
          </a:xfrm>
          <a:prstGeom prst="rect">
            <a:avLst/>
          </a:prstGeom>
          <a:noFill/>
          <a:ln>
            <a:noFill/>
          </a:ln>
        </p:spPr>
        <p:txBody>
          <a:bodyPr spcFirstLastPara="1" wrap="square" lIns="91425" tIns="45700" rIns="91425" bIns="45700" anchor="t" anchorCtr="0">
            <a:normAutofit/>
          </a:bodyPr>
          <a:lstStyle/>
          <a:p>
            <a:pPr marL="457200" lvl="0" indent="-387350" algn="l" rtl="0">
              <a:lnSpc>
                <a:spcPct val="90000"/>
              </a:lnSpc>
              <a:spcBef>
                <a:spcPts val="0"/>
              </a:spcBef>
              <a:spcAft>
                <a:spcPts val="0"/>
              </a:spcAft>
              <a:buSzPts val="2500"/>
              <a:buChar char="•"/>
            </a:pPr>
            <a:r>
              <a:rPr lang="en-US" sz="3500"/>
              <a:t>Participants will demonstrate knowledge/understanding of: The structure and process for implementing advance directives.</a:t>
            </a:r>
            <a:endParaRPr sz="3500"/>
          </a:p>
          <a:p>
            <a:pPr marL="457200" lvl="0" indent="0" algn="l" rtl="0">
              <a:lnSpc>
                <a:spcPct val="90000"/>
              </a:lnSpc>
              <a:spcBef>
                <a:spcPts val="0"/>
              </a:spcBef>
              <a:spcAft>
                <a:spcPts val="0"/>
              </a:spcAft>
              <a:buSzPts val="1800"/>
              <a:buNone/>
            </a:pPr>
            <a:endParaRPr sz="3500"/>
          </a:p>
          <a:p>
            <a:pPr marL="457200" lvl="0" indent="-387350" algn="l" rtl="0">
              <a:lnSpc>
                <a:spcPct val="90000"/>
              </a:lnSpc>
              <a:spcBef>
                <a:spcPts val="0"/>
              </a:spcBef>
              <a:spcAft>
                <a:spcPts val="0"/>
              </a:spcAft>
              <a:buSzPts val="2500"/>
              <a:buChar char="•"/>
            </a:pPr>
            <a:r>
              <a:rPr lang="en-US" sz="3500"/>
              <a:t>Participants will recognize how to select people who will be responsible for their affairs if they become incapacitated.</a:t>
            </a:r>
            <a:endParaRPr sz="3500"/>
          </a:p>
          <a:p>
            <a:pPr marL="457200" lvl="0" indent="0" algn="l" rtl="0">
              <a:lnSpc>
                <a:spcPct val="90000"/>
              </a:lnSpc>
              <a:spcBef>
                <a:spcPts val="0"/>
              </a:spcBef>
              <a:spcAft>
                <a:spcPts val="0"/>
              </a:spcAft>
              <a:buSzPts val="1800"/>
              <a:buNone/>
            </a:pPr>
            <a:endParaRPr/>
          </a:p>
        </p:txBody>
      </p:sp>
      <p:pic>
        <p:nvPicPr>
          <p:cNvPr id="117" name="Google Shape;117;p3"/>
          <p:cNvPicPr preferRelativeResize="0"/>
          <p:nvPr/>
        </p:nvPicPr>
        <p:blipFill>
          <a:blip r:embed="rId3">
            <a:alphaModFix/>
          </a:blip>
          <a:stretch>
            <a:fillRect/>
          </a:stretch>
        </p:blipFill>
        <p:spPr>
          <a:xfrm>
            <a:off x="10537750" y="5207525"/>
            <a:ext cx="1654250" cy="1650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8b7bca0f3b_0_2"/>
          <p:cNvSpPr txBox="1">
            <a:spLocks noGrp="1"/>
          </p:cNvSpPr>
          <p:nvPr>
            <p:ph type="title"/>
          </p:nvPr>
        </p:nvSpPr>
        <p:spPr>
          <a:xfrm>
            <a:off x="754050" y="952497"/>
            <a:ext cx="10515600" cy="640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dirty="0"/>
              <a:t>Where are you starting:</a:t>
            </a:r>
            <a:endParaRPr dirty="0"/>
          </a:p>
        </p:txBody>
      </p:sp>
      <p:sp>
        <p:nvSpPr>
          <p:cNvPr id="123" name="Google Shape;123;g8b7bca0f3b_0_2"/>
          <p:cNvSpPr txBox="1">
            <a:spLocks noGrp="1"/>
          </p:cNvSpPr>
          <p:nvPr>
            <p:ph type="body" idx="1"/>
          </p:nvPr>
        </p:nvSpPr>
        <p:spPr>
          <a:xfrm>
            <a:off x="838200" y="2651449"/>
            <a:ext cx="10515600" cy="3252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sz="3600" dirty="0"/>
              <a:t>Have you had any experience with </a:t>
            </a:r>
            <a:endParaRPr sz="3600" dirty="0"/>
          </a:p>
          <a:p>
            <a:pPr marL="0" lvl="0" indent="0" algn="l" rtl="0">
              <a:lnSpc>
                <a:spcPct val="90000"/>
              </a:lnSpc>
              <a:spcBef>
                <a:spcPts val="1000"/>
              </a:spcBef>
              <a:spcAft>
                <a:spcPts val="0"/>
              </a:spcAft>
              <a:buSzPts val="1800"/>
              <a:buNone/>
            </a:pPr>
            <a:r>
              <a:rPr lang="en-US" sz="3600" dirty="0"/>
              <a:t>any of the advance directives with loved ones?</a:t>
            </a:r>
            <a:endParaRPr sz="3600" dirty="0"/>
          </a:p>
          <a:p>
            <a:pPr marL="0" lvl="0" indent="0" algn="l" rtl="0">
              <a:lnSpc>
                <a:spcPct val="90000"/>
              </a:lnSpc>
              <a:spcBef>
                <a:spcPts val="1000"/>
              </a:spcBef>
              <a:spcAft>
                <a:spcPts val="0"/>
              </a:spcAft>
              <a:buSzPts val="1800"/>
              <a:buNone/>
            </a:pPr>
            <a:endParaRPr sz="3600" dirty="0"/>
          </a:p>
          <a:p>
            <a:pPr marL="0" lvl="0" indent="0" algn="l" rtl="0">
              <a:lnSpc>
                <a:spcPct val="90000"/>
              </a:lnSpc>
              <a:spcBef>
                <a:spcPts val="1000"/>
              </a:spcBef>
              <a:spcAft>
                <a:spcPts val="0"/>
              </a:spcAft>
              <a:buSzPts val="1800"/>
              <a:buNone/>
            </a:pPr>
            <a:r>
              <a:rPr lang="en-US" sz="3600" dirty="0"/>
              <a:t>Have you already filled out any forms for yourself?</a:t>
            </a:r>
            <a:endParaRPr sz="3600" dirty="0"/>
          </a:p>
        </p:txBody>
      </p:sp>
      <p:pic>
        <p:nvPicPr>
          <p:cNvPr id="124" name="Google Shape;124;g8b7bca0f3b_0_2"/>
          <p:cNvPicPr preferRelativeResize="0"/>
          <p:nvPr/>
        </p:nvPicPr>
        <p:blipFill rotWithShape="1">
          <a:blip r:embed="rId3">
            <a:alphaModFix/>
          </a:blip>
          <a:srcRect/>
          <a:stretch/>
        </p:blipFill>
        <p:spPr>
          <a:xfrm>
            <a:off x="8843750" y="316375"/>
            <a:ext cx="2510051" cy="2510051"/>
          </a:xfrm>
          <a:prstGeom prst="rect">
            <a:avLst/>
          </a:prstGeom>
          <a:noFill/>
          <a:ln>
            <a:noFill/>
          </a:ln>
        </p:spPr>
      </p:pic>
      <p:pic>
        <p:nvPicPr>
          <p:cNvPr id="125" name="Google Shape;125;g8b7bca0f3b_0_2"/>
          <p:cNvPicPr preferRelativeResize="0"/>
          <p:nvPr/>
        </p:nvPicPr>
        <p:blipFill>
          <a:blip r:embed="rId4">
            <a:alphaModFix/>
          </a:blip>
          <a:stretch>
            <a:fillRect/>
          </a:stretch>
        </p:blipFill>
        <p:spPr>
          <a:xfrm>
            <a:off x="10585800" y="5255475"/>
            <a:ext cx="1606200" cy="1602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8b7bca0f3b_0_7"/>
          <p:cNvSpPr txBox="1">
            <a:spLocks noGrp="1"/>
          </p:cNvSpPr>
          <p:nvPr>
            <p:ph type="title"/>
          </p:nvPr>
        </p:nvSpPr>
        <p:spPr>
          <a:xfrm>
            <a:off x="838200" y="316375"/>
            <a:ext cx="3640200" cy="640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Descriptions:</a:t>
            </a:r>
            <a:endParaRPr/>
          </a:p>
        </p:txBody>
      </p:sp>
      <p:sp>
        <p:nvSpPr>
          <p:cNvPr id="136" name="Google Shape;136;g8b7bca0f3b_0_7"/>
          <p:cNvSpPr txBox="1">
            <a:spLocks noGrp="1"/>
          </p:cNvSpPr>
          <p:nvPr>
            <p:ph type="body" idx="1"/>
          </p:nvPr>
        </p:nvSpPr>
        <p:spPr>
          <a:xfrm>
            <a:off x="838200" y="1230600"/>
            <a:ext cx="9870600" cy="507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300" dirty="0">
                <a:solidFill>
                  <a:srgbClr val="545454"/>
                </a:solidFill>
              </a:rPr>
              <a:t>Wisconsin laws have created three forms of advance directives:</a:t>
            </a:r>
            <a:endParaRPr sz="3300" dirty="0">
              <a:solidFill>
                <a:srgbClr val="545454"/>
              </a:solidFill>
            </a:endParaRPr>
          </a:p>
          <a:p>
            <a:pPr marL="0" lvl="0" indent="0" algn="l" rtl="0">
              <a:lnSpc>
                <a:spcPct val="100000"/>
              </a:lnSpc>
              <a:spcBef>
                <a:spcPts val="0"/>
              </a:spcBef>
              <a:spcAft>
                <a:spcPts val="0"/>
              </a:spcAft>
              <a:buClr>
                <a:schemeClr val="dk1"/>
              </a:buClr>
              <a:buSzPts val="1100"/>
              <a:buFont typeface="Arial"/>
              <a:buNone/>
            </a:pPr>
            <a:endParaRPr sz="3300">
              <a:solidFill>
                <a:srgbClr val="545454"/>
              </a:solidFill>
            </a:endParaRPr>
          </a:p>
          <a:p>
            <a:pPr marL="533400" indent="-514350">
              <a:lnSpc>
                <a:spcPct val="100000"/>
              </a:lnSpc>
              <a:spcBef>
                <a:spcPts val="1440"/>
              </a:spcBef>
              <a:buClr>
                <a:srgbClr val="545454"/>
              </a:buClr>
              <a:buSzPts val="3300"/>
              <a:buAutoNum type="arabicPeriod"/>
            </a:pPr>
            <a:r>
              <a:rPr lang="en-US" sz="3300" dirty="0">
                <a:solidFill>
                  <a:srgbClr val="545454"/>
                </a:solidFill>
              </a:rPr>
              <a:t>Wisconsin Living Will (Declaration to Health Care Professionals).</a:t>
            </a:r>
            <a:endParaRPr sz="3300" dirty="0">
              <a:solidFill>
                <a:srgbClr val="545454"/>
              </a:solidFill>
            </a:endParaRPr>
          </a:p>
          <a:p>
            <a:pPr marL="533400" lvl="0" indent="-514350" algn="l" rtl="0">
              <a:lnSpc>
                <a:spcPct val="100000"/>
              </a:lnSpc>
              <a:spcBef>
                <a:spcPts val="1440"/>
              </a:spcBef>
              <a:spcAft>
                <a:spcPts val="0"/>
              </a:spcAft>
              <a:buClr>
                <a:srgbClr val="545454"/>
              </a:buClr>
              <a:buSzPts val="3300"/>
              <a:buAutoNum type="arabicPeriod"/>
            </a:pPr>
            <a:r>
              <a:rPr lang="en-US" sz="3300" dirty="0">
                <a:solidFill>
                  <a:srgbClr val="545454"/>
                </a:solidFill>
              </a:rPr>
              <a:t>The Power of Attorney for Health Care</a:t>
            </a:r>
            <a:endParaRPr sz="3300" dirty="0">
              <a:solidFill>
                <a:srgbClr val="545454"/>
              </a:solidFill>
            </a:endParaRPr>
          </a:p>
          <a:p>
            <a:pPr marL="533400" lvl="0" indent="-514350" algn="l" rtl="0">
              <a:lnSpc>
                <a:spcPct val="100000"/>
              </a:lnSpc>
              <a:spcBef>
                <a:spcPts val="1440"/>
              </a:spcBef>
              <a:spcAft>
                <a:spcPts val="0"/>
              </a:spcAft>
              <a:buClr>
                <a:srgbClr val="545454"/>
              </a:buClr>
              <a:buSzPts val="3300"/>
              <a:buAutoNum type="arabicPeriod"/>
            </a:pPr>
            <a:r>
              <a:rPr lang="en-US" sz="3300" dirty="0">
                <a:solidFill>
                  <a:srgbClr val="545454"/>
                </a:solidFill>
              </a:rPr>
              <a:t>Power of Attorney for Finance and Property</a:t>
            </a:r>
            <a:endParaRPr sz="3300" dirty="0">
              <a:solidFill>
                <a:srgbClr val="545454"/>
              </a:solidFill>
            </a:endParaRPr>
          </a:p>
        </p:txBody>
      </p:sp>
      <p:pic>
        <p:nvPicPr>
          <p:cNvPr id="137" name="Google Shape;137;g8b7bca0f3b_0_7"/>
          <p:cNvPicPr preferRelativeResize="0"/>
          <p:nvPr/>
        </p:nvPicPr>
        <p:blipFill>
          <a:blip r:embed="rId3">
            <a:alphaModFix/>
          </a:blip>
          <a:stretch>
            <a:fillRect/>
          </a:stretch>
        </p:blipFill>
        <p:spPr>
          <a:xfrm>
            <a:off x="10708875" y="5378275"/>
            <a:ext cx="1483125" cy="1479725"/>
          </a:xfrm>
          <a:prstGeom prst="rect">
            <a:avLst/>
          </a:prstGeom>
          <a:noFill/>
          <a:ln>
            <a:noFill/>
          </a:ln>
        </p:spPr>
      </p:pic>
      <p:pic>
        <p:nvPicPr>
          <p:cNvPr id="138" name="Google Shape;138;g8b7bca0f3b_0_7"/>
          <p:cNvPicPr preferRelativeResize="0"/>
          <p:nvPr/>
        </p:nvPicPr>
        <p:blipFill>
          <a:blip r:embed="rId4">
            <a:alphaModFix/>
          </a:blip>
          <a:stretch>
            <a:fillRect/>
          </a:stretch>
        </p:blipFill>
        <p:spPr>
          <a:xfrm>
            <a:off x="9810625" y="696450"/>
            <a:ext cx="1584025" cy="1584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8b7bca0f3b_0_12"/>
          <p:cNvSpPr txBox="1">
            <a:spLocks noGrp="1"/>
          </p:cNvSpPr>
          <p:nvPr>
            <p:ph type="title"/>
          </p:nvPr>
        </p:nvSpPr>
        <p:spPr>
          <a:xfrm>
            <a:off x="838200" y="473625"/>
            <a:ext cx="5257800" cy="640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dirty="0"/>
              <a:t>A Living Will:</a:t>
            </a:r>
            <a:endParaRPr dirty="0"/>
          </a:p>
        </p:txBody>
      </p:sp>
      <p:sp>
        <p:nvSpPr>
          <p:cNvPr id="144" name="Google Shape;144;g8b7bca0f3b_0_12"/>
          <p:cNvSpPr txBox="1">
            <a:spLocks noGrp="1"/>
          </p:cNvSpPr>
          <p:nvPr>
            <p:ph type="body" idx="1"/>
          </p:nvPr>
        </p:nvSpPr>
        <p:spPr>
          <a:xfrm>
            <a:off x="838200" y="1580025"/>
            <a:ext cx="7887000" cy="4773600"/>
          </a:xfrm>
          <a:prstGeom prst="rect">
            <a:avLst/>
          </a:prstGeom>
          <a:noFill/>
          <a:ln>
            <a:noFill/>
          </a:ln>
        </p:spPr>
        <p:txBody>
          <a:bodyPr spcFirstLastPara="1" wrap="square" lIns="91425" tIns="45700" rIns="91425" bIns="45700" anchor="t" anchorCtr="0">
            <a:noAutofit/>
          </a:bodyPr>
          <a:lstStyle/>
          <a:p>
            <a:pPr indent="-431800">
              <a:lnSpc>
                <a:spcPct val="107916"/>
              </a:lnSpc>
              <a:spcBef>
                <a:spcPts val="1400"/>
              </a:spcBef>
              <a:buClr>
                <a:srgbClr val="545454"/>
              </a:buClr>
              <a:buSzPts val="3200"/>
              <a:buFont typeface="Arial"/>
              <a:buChar char="●"/>
            </a:pPr>
            <a:r>
              <a:rPr lang="en-US" sz="3200" dirty="0">
                <a:solidFill>
                  <a:srgbClr val="545454"/>
                </a:solidFill>
              </a:rPr>
              <a:t>A Wisconsin Living Will </a:t>
            </a:r>
            <a:endParaRPr sz="3200" dirty="0">
              <a:solidFill>
                <a:srgbClr val="545454"/>
              </a:solidFill>
            </a:endParaRPr>
          </a:p>
          <a:p>
            <a:pPr indent="0">
              <a:lnSpc>
                <a:spcPct val="107916"/>
              </a:lnSpc>
              <a:spcBef>
                <a:spcPts val="1400"/>
              </a:spcBef>
              <a:spcAft>
                <a:spcPts val="600"/>
              </a:spcAft>
              <a:buNone/>
            </a:pPr>
            <a:r>
              <a:rPr lang="en-US" sz="3200" dirty="0">
                <a:solidFill>
                  <a:srgbClr val="545454"/>
                </a:solidFill>
              </a:rPr>
              <a:t>(Declaration to Health Care Professionals) allows you to select the kind of life-sustaining care you would want if injury or illness leaves you in a terminal condition (dying) or a persistent vegetative state with no hope of recovery.</a:t>
            </a:r>
            <a:endParaRPr sz="3200" dirty="0"/>
          </a:p>
        </p:txBody>
      </p:sp>
      <p:pic>
        <p:nvPicPr>
          <p:cNvPr id="145" name="Google Shape;145;g8b7bca0f3b_0_12"/>
          <p:cNvPicPr preferRelativeResize="0"/>
          <p:nvPr/>
        </p:nvPicPr>
        <p:blipFill>
          <a:blip r:embed="rId3">
            <a:alphaModFix/>
          </a:blip>
          <a:stretch>
            <a:fillRect/>
          </a:stretch>
        </p:blipFill>
        <p:spPr>
          <a:xfrm>
            <a:off x="10794425" y="5463625"/>
            <a:ext cx="1397575" cy="1394375"/>
          </a:xfrm>
          <a:prstGeom prst="rect">
            <a:avLst/>
          </a:prstGeom>
          <a:noFill/>
          <a:ln>
            <a:noFill/>
          </a:ln>
        </p:spPr>
      </p:pic>
      <p:pic>
        <p:nvPicPr>
          <p:cNvPr id="146" name="Google Shape;146;g8b7bca0f3b_0_12"/>
          <p:cNvPicPr preferRelativeResize="0"/>
          <p:nvPr/>
        </p:nvPicPr>
        <p:blipFill>
          <a:blip r:embed="rId4">
            <a:alphaModFix/>
          </a:blip>
          <a:stretch>
            <a:fillRect/>
          </a:stretch>
        </p:blipFill>
        <p:spPr>
          <a:xfrm rot="1020244">
            <a:off x="8948067" y="753400"/>
            <a:ext cx="2372108" cy="30684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8b7bca0f3b_0_18"/>
          <p:cNvSpPr txBox="1">
            <a:spLocks noGrp="1"/>
          </p:cNvSpPr>
          <p:nvPr>
            <p:ph type="title"/>
          </p:nvPr>
        </p:nvSpPr>
        <p:spPr>
          <a:xfrm>
            <a:off x="585750" y="1199922"/>
            <a:ext cx="10515600" cy="640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dirty="0"/>
              <a:t>Power of Attorney for Health Care:</a:t>
            </a:r>
            <a:endParaRPr dirty="0"/>
          </a:p>
        </p:txBody>
      </p:sp>
      <p:sp>
        <p:nvSpPr>
          <p:cNvPr id="152" name="Google Shape;152;g8b7bca0f3b_0_18"/>
          <p:cNvSpPr txBox="1">
            <a:spLocks noGrp="1"/>
          </p:cNvSpPr>
          <p:nvPr>
            <p:ph type="body" idx="1"/>
          </p:nvPr>
        </p:nvSpPr>
        <p:spPr>
          <a:xfrm>
            <a:off x="838200" y="2912050"/>
            <a:ext cx="10515600" cy="3576300"/>
          </a:xfrm>
          <a:prstGeom prst="rect">
            <a:avLst/>
          </a:prstGeom>
          <a:noFill/>
          <a:ln>
            <a:noFill/>
          </a:ln>
        </p:spPr>
        <p:txBody>
          <a:bodyPr spcFirstLastPara="1" wrap="square" lIns="91425" tIns="45700" rIns="91425" bIns="45700" anchor="t" anchorCtr="0">
            <a:noAutofit/>
          </a:bodyPr>
          <a:lstStyle/>
          <a:p>
            <a:pPr marL="457200" lvl="0" indent="-431800" algn="l" rtl="0">
              <a:lnSpc>
                <a:spcPct val="107916"/>
              </a:lnSpc>
              <a:spcBef>
                <a:spcPts val="0"/>
              </a:spcBef>
              <a:spcAft>
                <a:spcPts val="0"/>
              </a:spcAft>
              <a:buClr>
                <a:srgbClr val="545454"/>
              </a:buClr>
              <a:buSzPts val="3200"/>
              <a:buFont typeface="Arial"/>
              <a:buChar char="●"/>
            </a:pPr>
            <a:r>
              <a:rPr lang="en-US" sz="3200" dirty="0">
                <a:solidFill>
                  <a:srgbClr val="545454"/>
                </a:solidFill>
              </a:rPr>
              <a:t>In a Power of Attorney for Health Care, </a:t>
            </a:r>
            <a:endParaRPr sz="3200" dirty="0">
              <a:solidFill>
                <a:srgbClr val="545454"/>
              </a:solidFill>
            </a:endParaRPr>
          </a:p>
          <a:p>
            <a:pPr marL="457200" lvl="0" indent="0" algn="l" rtl="0">
              <a:lnSpc>
                <a:spcPct val="107916"/>
              </a:lnSpc>
              <a:spcBef>
                <a:spcPts val="600"/>
              </a:spcBef>
              <a:spcAft>
                <a:spcPts val="0"/>
              </a:spcAft>
              <a:buSzPts val="1800"/>
              <a:buNone/>
            </a:pPr>
            <a:r>
              <a:rPr lang="en-US" sz="3200" dirty="0">
                <a:solidFill>
                  <a:srgbClr val="545454"/>
                </a:solidFill>
              </a:rPr>
              <a:t>you appoint someone to be your “agent” to make </a:t>
            </a:r>
            <a:endParaRPr sz="3200" dirty="0">
              <a:solidFill>
                <a:srgbClr val="545454"/>
              </a:solidFill>
            </a:endParaRPr>
          </a:p>
          <a:p>
            <a:pPr marL="457200" lvl="0" indent="0" algn="l" rtl="0">
              <a:lnSpc>
                <a:spcPct val="107916"/>
              </a:lnSpc>
              <a:spcBef>
                <a:spcPts val="600"/>
              </a:spcBef>
              <a:spcAft>
                <a:spcPts val="600"/>
              </a:spcAft>
              <a:buSzPts val="1800"/>
              <a:buNone/>
            </a:pPr>
            <a:r>
              <a:rPr lang="en-US" sz="3200" dirty="0">
                <a:solidFill>
                  <a:srgbClr val="545454"/>
                </a:solidFill>
              </a:rPr>
              <a:t>all health care decisions – not just those involving life support – for you if you lose the ability to make decisions for yourself.</a:t>
            </a:r>
            <a:endParaRPr sz="3200" dirty="0"/>
          </a:p>
        </p:txBody>
      </p:sp>
      <p:pic>
        <p:nvPicPr>
          <p:cNvPr id="153" name="Google Shape;153;g8b7bca0f3b_0_18"/>
          <p:cNvPicPr preferRelativeResize="0"/>
          <p:nvPr/>
        </p:nvPicPr>
        <p:blipFill rotWithShape="1">
          <a:blip r:embed="rId3">
            <a:alphaModFix/>
          </a:blip>
          <a:srcRect/>
          <a:stretch/>
        </p:blipFill>
        <p:spPr>
          <a:xfrm rot="1061764">
            <a:off x="9505768" y="414159"/>
            <a:ext cx="2192540" cy="2838055"/>
          </a:xfrm>
          <a:prstGeom prst="rect">
            <a:avLst/>
          </a:prstGeom>
          <a:noFill/>
          <a:ln>
            <a:noFill/>
          </a:ln>
        </p:spPr>
      </p:pic>
      <p:pic>
        <p:nvPicPr>
          <p:cNvPr id="154" name="Google Shape;154;g8b7bca0f3b_0_18"/>
          <p:cNvPicPr preferRelativeResize="0"/>
          <p:nvPr/>
        </p:nvPicPr>
        <p:blipFill>
          <a:blip r:embed="rId4">
            <a:alphaModFix/>
          </a:blip>
          <a:stretch>
            <a:fillRect/>
          </a:stretch>
        </p:blipFill>
        <p:spPr>
          <a:xfrm>
            <a:off x="10557325" y="5227050"/>
            <a:ext cx="1634675" cy="1630950"/>
          </a:xfrm>
          <a:prstGeom prst="rect">
            <a:avLst/>
          </a:prstGeom>
          <a:noFill/>
          <a:ln>
            <a:noFill/>
          </a:ln>
        </p:spPr>
      </p:pic>
    </p:spTree>
  </p:cSld>
  <p:clrMapOvr>
    <a:masterClrMapping/>
  </p:clrMapOvr>
</p:sld>
</file>

<file path=ppt/theme/theme1.xml><?xml version="1.0" encoding="utf-8"?>
<a:theme xmlns:a="http://schemas.openxmlformats.org/drawingml/2006/main" name="Widescreen_Red">
  <a:themeElements>
    <a:clrScheme name="UWBrand">
      <a:dk1>
        <a:srgbClr val="000000"/>
      </a:dk1>
      <a:lt1>
        <a:srgbClr val="FFFFFF"/>
      </a:lt1>
      <a:dk2>
        <a:srgbClr val="FFFFFF"/>
      </a:dk2>
      <a:lt2>
        <a:srgbClr val="FFFFFF"/>
      </a:lt2>
      <a:accent1>
        <a:srgbClr val="C5050C"/>
      </a:accent1>
      <a:accent2>
        <a:srgbClr val="FF8000"/>
      </a:accent2>
      <a:accent3>
        <a:srgbClr val="FFBF00"/>
      </a:accent3>
      <a:accent4>
        <a:srgbClr val="97B85F"/>
      </a:accent4>
      <a:accent5>
        <a:srgbClr val="6B9999"/>
      </a:accent5>
      <a:accent6>
        <a:srgbClr val="386666"/>
      </a:accent6>
      <a:hlink>
        <a:srgbClr val="0479A8"/>
      </a:hlink>
      <a:folHlink>
        <a:srgbClr val="0479A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descreen_Red">
  <a:themeElements>
    <a:clrScheme name="UWBrand">
      <a:dk1>
        <a:sysClr val="windowText" lastClr="000000"/>
      </a:dk1>
      <a:lt1>
        <a:srgbClr val="FFFFFF"/>
      </a:lt1>
      <a:dk2>
        <a:srgbClr val="FFFFFF"/>
      </a:dk2>
      <a:lt2>
        <a:srgbClr val="FFFFFF"/>
      </a:lt2>
      <a:accent1>
        <a:srgbClr val="C5050C"/>
      </a:accent1>
      <a:accent2>
        <a:srgbClr val="FF8000"/>
      </a:accent2>
      <a:accent3>
        <a:srgbClr val="FFBF00"/>
      </a:accent3>
      <a:accent4>
        <a:srgbClr val="97B85F"/>
      </a:accent4>
      <a:accent5>
        <a:srgbClr val="6B9999"/>
      </a:accent5>
      <a:accent6>
        <a:srgbClr val="386666"/>
      </a:accent6>
      <a:hlink>
        <a:srgbClr val="0479A8"/>
      </a:hlink>
      <a:folHlink>
        <a:srgbClr val="0479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797804EA-9213-40C0-888D-B5E2D75A5804}" vid="{53165E73-73D5-4386-8BD6-8D56274B0C53}"/>
    </a:ext>
  </a:extLst>
</a:theme>
</file>

<file path=ppt/theme/theme3.xml><?xml version="1.0" encoding="utf-8"?>
<a:theme xmlns:a="http://schemas.openxmlformats.org/drawingml/2006/main" name="Widescreen_Red">
  <a:themeElements>
    <a:clrScheme name="UWBrand">
      <a:dk1>
        <a:srgbClr val="000000"/>
      </a:dk1>
      <a:lt1>
        <a:srgbClr val="FFFFFF"/>
      </a:lt1>
      <a:dk2>
        <a:srgbClr val="FFFFFF"/>
      </a:dk2>
      <a:lt2>
        <a:srgbClr val="FFFFFF"/>
      </a:lt2>
      <a:accent1>
        <a:srgbClr val="C5050C"/>
      </a:accent1>
      <a:accent2>
        <a:srgbClr val="FF8000"/>
      </a:accent2>
      <a:accent3>
        <a:srgbClr val="FFBF00"/>
      </a:accent3>
      <a:accent4>
        <a:srgbClr val="97B85F"/>
      </a:accent4>
      <a:accent5>
        <a:srgbClr val="6B9999"/>
      </a:accent5>
      <a:accent6>
        <a:srgbClr val="386666"/>
      </a:accent6>
      <a:hlink>
        <a:srgbClr val="0479A8"/>
      </a:hlink>
      <a:folHlink>
        <a:srgbClr val="0479A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F6A84293CFAC04385C95F5FDC2796FA" ma:contentTypeVersion="12" ma:contentTypeDescription="Create a new document." ma:contentTypeScope="" ma:versionID="83e36b73492dd4fc564c10234c20d4b5">
  <xsd:schema xmlns:xsd="http://www.w3.org/2001/XMLSchema" xmlns:xs="http://www.w3.org/2001/XMLSchema" xmlns:p="http://schemas.microsoft.com/office/2006/metadata/properties" xmlns:ns2="9c37fb02-764d-4592-90fa-0144ee59cc17" xmlns:ns3="8fb62b38-3b40-4dbe-bb20-e0827ba70ef4" targetNamespace="http://schemas.microsoft.com/office/2006/metadata/properties" ma:root="true" ma:fieldsID="5f533d5f09d7f4872546d8ede8e5a3cc" ns2:_="" ns3:_="">
    <xsd:import namespace="9c37fb02-764d-4592-90fa-0144ee59cc17"/>
    <xsd:import namespace="8fb62b38-3b40-4dbe-bb20-e0827ba70ef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37fb02-764d-4592-90fa-0144ee59cc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b62b38-3b40-4dbe-bb20-e0827ba70ef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CCC173-4127-433C-B7EF-AEC4DAB98542}">
  <ds:schemaRefs>
    <ds:schemaRef ds:uri="http://schemas.microsoft.com/office/2006/metadata/properties"/>
    <ds:schemaRef ds:uri="http://purl.org/dc/terms/"/>
    <ds:schemaRef ds:uri="8fb62b38-3b40-4dbe-bb20-e0827ba70ef4"/>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9c37fb02-764d-4592-90fa-0144ee59cc17"/>
    <ds:schemaRef ds:uri="http://www.w3.org/XML/1998/namespace"/>
    <ds:schemaRef ds:uri="http://purl.org/dc/dcmitype/"/>
  </ds:schemaRefs>
</ds:datastoreItem>
</file>

<file path=customXml/itemProps2.xml><?xml version="1.0" encoding="utf-8"?>
<ds:datastoreItem xmlns:ds="http://schemas.openxmlformats.org/officeDocument/2006/customXml" ds:itemID="{91E06711-94A7-4A60-9A76-B2FD269B57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37fb02-764d-4592-90fa-0144ee59cc17"/>
    <ds:schemaRef ds:uri="8fb62b38-3b40-4dbe-bb20-e0827ba70e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58AE18-B443-4A8F-8C01-0D3C7BB434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TotalTime>
  <Words>4279</Words>
  <Application>Microsoft Office PowerPoint</Application>
  <PresentationFormat>Widescreen</PresentationFormat>
  <Paragraphs>232</Paragraphs>
  <Slides>24</Slides>
  <Notes>24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24</vt:i4>
      </vt:variant>
    </vt:vector>
  </HeadingPairs>
  <TitlesOfParts>
    <vt:vector size="30" baseType="lpstr">
      <vt:lpstr>Arial</vt:lpstr>
      <vt:lpstr>Calibri</vt:lpstr>
      <vt:lpstr>Verdana</vt:lpstr>
      <vt:lpstr>Widescreen_Red</vt:lpstr>
      <vt:lpstr>Widescreen_Red</vt:lpstr>
      <vt:lpstr>Widescreen_Red</vt:lpstr>
      <vt:lpstr>Getting Started with  Advance Care Planning</vt:lpstr>
      <vt:lpstr>Before We Begin…</vt:lpstr>
      <vt:lpstr>Advance Directives</vt:lpstr>
      <vt:lpstr>How Much Do You Know…</vt:lpstr>
      <vt:lpstr>Objectives:</vt:lpstr>
      <vt:lpstr>Where are you starting:</vt:lpstr>
      <vt:lpstr>Descriptions:</vt:lpstr>
      <vt:lpstr>A Living Will:</vt:lpstr>
      <vt:lpstr>Power of Attorney for Health Care:</vt:lpstr>
      <vt:lpstr>Power of Attorney for Finances and Property</vt:lpstr>
      <vt:lpstr>Other Legal Forms to Consider:</vt:lpstr>
      <vt:lpstr>Other Legal Forms to Consider:</vt:lpstr>
      <vt:lpstr>How do you write an Advance Directive?</vt:lpstr>
      <vt:lpstr>Example Form:</vt:lpstr>
      <vt:lpstr>How do you write an Advance Directive?</vt:lpstr>
      <vt:lpstr>How do you write an Advance Directive?</vt:lpstr>
      <vt:lpstr>How do you write an Advance Directive?</vt:lpstr>
      <vt:lpstr>Consider Whether you want to:</vt:lpstr>
      <vt:lpstr>Consider Whether you want to:</vt:lpstr>
      <vt:lpstr>What do you do if you want to change your Advance Directive?</vt:lpstr>
      <vt:lpstr>Sources to Use:</vt:lpstr>
      <vt:lpstr>Next Steps: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AHEAD Advance directives, Home finances, Estate planning, and Arriving at Decisions for the end of this life</dc:title>
  <dc:creator>Abel, Jennifer</dc:creator>
  <cp:lastModifiedBy>Jane Grabarski</cp:lastModifiedBy>
  <cp:revision>152</cp:revision>
  <dcterms:created xsi:type="dcterms:W3CDTF">2019-10-02T14:23:33Z</dcterms:created>
  <dcterms:modified xsi:type="dcterms:W3CDTF">2022-08-03T01:26:59Z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0x0101003F6A84293CFAC04385C95F5FDC2796FA</vt:lpwstr>
  </property>
</Properties>
</file>